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831" r:id="rId3"/>
    <p:sldId id="827" r:id="rId4"/>
    <p:sldId id="261" r:id="rId5"/>
    <p:sldId id="262" r:id="rId6"/>
    <p:sldId id="832" r:id="rId7"/>
    <p:sldId id="833" r:id="rId8"/>
    <p:sldId id="839" r:id="rId9"/>
    <p:sldId id="266" r:id="rId10"/>
    <p:sldId id="838" r:id="rId11"/>
    <p:sldId id="822" r:id="rId12"/>
    <p:sldId id="837" r:id="rId13"/>
    <p:sldId id="835" r:id="rId14"/>
    <p:sldId id="836" r:id="rId15"/>
    <p:sldId id="841" r:id="rId16"/>
    <p:sldId id="840" r:id="rId17"/>
    <p:sldId id="267" r:id="rId18"/>
    <p:sldId id="269" r:id="rId19"/>
    <p:sldId id="270" r:id="rId20"/>
    <p:sldId id="826" r:id="rId21"/>
    <p:sldId id="264" r:id="rId22"/>
    <p:sldId id="821" r:id="rId23"/>
    <p:sldId id="825" r:id="rId24"/>
    <p:sldId id="830" r:id="rId2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45F"/>
    <a:srgbClr val="EE5A39"/>
    <a:srgbClr val="174C5A"/>
    <a:srgbClr val="42AFA8"/>
    <a:srgbClr val="91C3BA"/>
    <a:srgbClr val="DFD5C5"/>
    <a:srgbClr val="7E1336"/>
    <a:srgbClr val="EC8081"/>
    <a:srgbClr val="F6CAAC"/>
    <a:srgbClr val="F8E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7FD74-B8F0-4AC1-BF12-C6897D31F82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7884A7D9-7E6B-426A-B6DF-12ACB3472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908F7096-8DA1-4D09-8717-CDC608A90572}"/>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BEB1CDE-94FF-4706-A545-AE50870B481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155A2D1-0AFF-49DE-B635-E6E7FC29D657}"/>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07512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AA001-BE7F-4F8D-9E8B-18AF7C1461C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17CDB40E-FAE9-437A-9BBF-B3DBC820A4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C3F17F-B478-4C98-936A-4439BCE6CFDA}"/>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CEE0814A-7013-4647-A7D3-954CC457BBD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82E987F-8F81-4E5F-B6C0-F8A8E4662F5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747119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59CB6D-766A-4335-BFBF-0A10413D5B1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03C0C13-D326-4F7D-A783-2DFB052D58E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A5A55A6-F0C5-4B13-A6F3-8778F930D2B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D2ACCAAC-3A6C-4587-B9C2-BC40D4D4D12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F1B84C1-910F-4CB7-B1E1-B5B61A3A239B}"/>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17447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A6599-3968-418E-86F4-128EC14ED9B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1C78951-0379-434B-9AA8-B5428B8E6C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E2BEB85-D1DB-4BF9-8C91-769447C93AB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2676DB5-4926-48D4-AEE3-8168E1AF887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6A237EF-68F2-4D42-8628-D4C30A78C6CF}"/>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32716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57B29-32E7-4DEF-B137-FEB4792B1CD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CA44208-96DA-43CB-BCFC-38119BFF7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88153C-8C7E-4BFD-9559-7F8A90D4582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CDAC4F4-4049-4842-9830-C1015659CCE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CD27272-FFFE-4CE8-AE2A-910436A2F5C3}"/>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76519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DD388-F413-4966-8945-F87B0C303A0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FA7D6AD-FA5C-4579-A895-97011565E42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E90EA499-961E-4E30-927F-2F307116EC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5612E505-37F9-4374-A9AE-F2BA5F9B8D2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859919F5-66C1-4A03-BE36-02081FE4B8E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E3172AF-B517-4A84-99D1-31AB5D462AB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95376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CBC46-7A26-41CC-B7E8-F417ABFD23E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241BE4C-7690-4D34-8CEA-029F2B303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588915-C996-45B0-A2CD-B30FF4FDC4C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1ADAB8A-3D4C-4D07-BF66-364D83BC7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97B3812-281C-4576-97A4-D1376BAEF60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3C2D66B3-5C67-4F77-9AE6-6D38C71E29A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8" name="Marcador de pie de página 7">
            <a:extLst>
              <a:ext uri="{FF2B5EF4-FFF2-40B4-BE49-F238E27FC236}">
                <a16:creationId xmlns:a16="http://schemas.microsoft.com/office/drawing/2014/main" id="{58DF8B6E-4188-4493-86CA-1B24DECE9B65}"/>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D6D276C-8630-4519-A58A-06AE6AF53605}"/>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41580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3DB48-AF4F-4168-BC42-9EE11296CDD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79F8EDE9-DF7D-43A6-B8BE-80DCD41D75E7}"/>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4" name="Marcador de pie de página 3">
            <a:extLst>
              <a:ext uri="{FF2B5EF4-FFF2-40B4-BE49-F238E27FC236}">
                <a16:creationId xmlns:a16="http://schemas.microsoft.com/office/drawing/2014/main" id="{058A7583-127C-4369-888D-E34BC3F1E86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F848CB68-CF9A-4058-B91C-3C8458828462}"/>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32426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9A77C32-6FDD-4342-9699-E81D51CABE3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3" name="Marcador de pie de página 2">
            <a:extLst>
              <a:ext uri="{FF2B5EF4-FFF2-40B4-BE49-F238E27FC236}">
                <a16:creationId xmlns:a16="http://schemas.microsoft.com/office/drawing/2014/main" id="{3BD96215-F792-4D3E-ABC9-4C196017DD7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552FF60-2574-458B-AB48-9D1F2711A44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28471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77B10-DCC2-475D-9E4E-C0ACC4D6CB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C0A7170-E1EF-4588-925C-781FCA470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93F50B7-6E3A-45B4-BD47-722038A95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5996ED-4240-470E-8C0E-6EC1FC105F8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59DE5EE0-D861-44D2-A676-CF328B690D3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BE2F2C9-CB77-4AF7-B2EE-A5332FB698DC}"/>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58194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9EC3B-CFD2-4802-8ECB-B9EEC07F79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89EAB70-A4BF-4C62-9190-E0FD1CEFD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2626B71-E50D-4825-B61B-998F688E2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759174-420C-4A9D-A943-6095CCA1FDE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9137FCE2-A4FB-4CF8-AC53-A8691BCF1EC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401B9BF-D0AA-4E95-A305-A50504BB23F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90141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9A9E81-E0E0-4567-B8D5-334198229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D7FE55BD-C18F-49D7-8C3F-B47CC40A3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592640B-5CFC-44ED-B65D-FB50CDFCA9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94C2E1B-08E0-4859-9888-22A66B958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E1AEE11-0BA5-4A02-B201-74872F2BD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71AF9-852C-426E-A7AA-1CA7C939BB6A}" type="slidenum">
              <a:rPr lang="es-CL" smtClean="0"/>
              <a:t>‹Nº›</a:t>
            </a:fld>
            <a:endParaRPr lang="es-CL"/>
          </a:p>
        </p:txBody>
      </p:sp>
    </p:spTree>
    <p:extLst>
      <p:ext uri="{BB962C8B-B14F-4D97-AF65-F5344CB8AC3E}">
        <p14:creationId xmlns:p14="http://schemas.microsoft.com/office/powerpoint/2010/main" val="1436506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coresantiago.cl/core-analizo-futuro-plan-regulador-de-la-pintana/" TargetMode="External"/><Relationship Id="rId5" Type="http://schemas.openxmlformats.org/officeDocument/2006/relationships/image" Target="../media/image35.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observatorio.cultura.gob.cl/#titulo-espacios-culturales"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jpe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 name="Grupo 4">
            <a:extLst>
              <a:ext uri="{FF2B5EF4-FFF2-40B4-BE49-F238E27FC236}">
                <a16:creationId xmlns:a16="http://schemas.microsoft.com/office/drawing/2014/main" id="{957C5FA8-BBE0-4598-8CC3-130F72F6E1EF}"/>
              </a:ext>
            </a:extLst>
          </p:cNvPr>
          <p:cNvGrpSpPr/>
          <p:nvPr/>
        </p:nvGrpSpPr>
        <p:grpSpPr>
          <a:xfrm>
            <a:off x="113010" y="921587"/>
            <a:ext cx="2089194" cy="354623"/>
            <a:chOff x="5286375" y="2995888"/>
            <a:chExt cx="2089194" cy="354623"/>
          </a:xfrm>
        </p:grpSpPr>
        <p:pic>
          <p:nvPicPr>
            <p:cNvPr id="3" name="Imagen 2">
              <a:extLst>
                <a:ext uri="{FF2B5EF4-FFF2-40B4-BE49-F238E27FC236}">
                  <a16:creationId xmlns:a16="http://schemas.microsoft.com/office/drawing/2014/main" id="{036ECC37-74D7-490F-A7FE-EE71553D1A9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 name="CuadroTexto 3">
              <a:extLst>
                <a:ext uri="{FF2B5EF4-FFF2-40B4-BE49-F238E27FC236}">
                  <a16:creationId xmlns:a16="http://schemas.microsoft.com/office/drawing/2014/main" id="{1167DAD6-108B-4D16-A44F-1E0994F4EA48}"/>
                </a:ext>
              </a:extLst>
            </p:cNvPr>
            <p:cNvSpPr txBox="1"/>
            <p:nvPr/>
          </p:nvSpPr>
          <p:spPr>
            <a:xfrm>
              <a:off x="5286375" y="3042020"/>
              <a:ext cx="1870119" cy="308491"/>
            </a:xfrm>
            <a:prstGeom prst="rect">
              <a:avLst/>
            </a:prstGeom>
            <a:solidFill>
              <a:schemeClr val="bg2"/>
            </a:solidFill>
          </p:spPr>
          <p:txBody>
            <a:bodyPr wrap="square" rtlCol="0">
              <a:spAutoFit/>
            </a:bodyPr>
            <a:lstStyle/>
            <a:p>
              <a:r>
                <a:rPr lang="es-CL" sz="1400" dirty="0">
                  <a:solidFill>
                    <a:srgbClr val="FFC000"/>
                  </a:solidFill>
                </a:rPr>
                <a:t>Busca tu municipio</a:t>
              </a: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73" name="CuadroTexto 72">
            <a:extLst>
              <a:ext uri="{FF2B5EF4-FFF2-40B4-BE49-F238E27FC236}">
                <a16:creationId xmlns:a16="http://schemas.microsoft.com/office/drawing/2014/main" id="{08ADB225-3DE6-4495-A386-B6123046638A}"/>
              </a:ext>
            </a:extLst>
          </p:cNvPr>
          <p:cNvSpPr txBox="1"/>
          <p:nvPr/>
        </p:nvSpPr>
        <p:spPr>
          <a:xfrm>
            <a:off x="3166937" y="2510411"/>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75" name="CuadroTexto 74">
            <a:extLst>
              <a:ext uri="{FF2B5EF4-FFF2-40B4-BE49-F238E27FC236}">
                <a16:creationId xmlns:a16="http://schemas.microsoft.com/office/drawing/2014/main" id="{D13515A8-62D5-421A-9007-8F2D60FE5ACA}"/>
              </a:ext>
            </a:extLst>
          </p:cNvPr>
          <p:cNvSpPr txBox="1"/>
          <p:nvPr/>
        </p:nvSpPr>
        <p:spPr>
          <a:xfrm>
            <a:off x="7152012" y="251632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76" name="CuadroTexto 75">
            <a:extLst>
              <a:ext uri="{FF2B5EF4-FFF2-40B4-BE49-F238E27FC236}">
                <a16:creationId xmlns:a16="http://schemas.microsoft.com/office/drawing/2014/main" id="{7024A95C-4345-426E-8B8E-C21A6E43A7C5}"/>
              </a:ext>
            </a:extLst>
          </p:cNvPr>
          <p:cNvSpPr txBox="1"/>
          <p:nvPr/>
        </p:nvSpPr>
        <p:spPr>
          <a:xfrm>
            <a:off x="7152012" y="3085478"/>
            <a:ext cx="23400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10" name="CuadroTexto 109">
            <a:extLst>
              <a:ext uri="{FF2B5EF4-FFF2-40B4-BE49-F238E27FC236}">
                <a16:creationId xmlns:a16="http://schemas.microsoft.com/office/drawing/2014/main" id="{586586AE-CF49-4D13-B9AF-6D9F520B85D4}"/>
              </a:ext>
            </a:extLst>
          </p:cNvPr>
          <p:cNvSpPr txBox="1"/>
          <p:nvPr/>
        </p:nvSpPr>
        <p:spPr>
          <a:xfrm>
            <a:off x="3166937" y="308411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111" name="CuadroTexto 110">
            <a:extLst>
              <a:ext uri="{FF2B5EF4-FFF2-40B4-BE49-F238E27FC236}">
                <a16:creationId xmlns:a16="http://schemas.microsoft.com/office/drawing/2014/main" id="{22A31E44-C11B-41C0-8325-A6FA8B2E60C8}"/>
              </a:ext>
            </a:extLst>
          </p:cNvPr>
          <p:cNvSpPr txBox="1"/>
          <p:nvPr/>
        </p:nvSpPr>
        <p:spPr>
          <a:xfrm>
            <a:off x="7152012" y="1947176"/>
            <a:ext cx="2340000" cy="291600"/>
          </a:xfrm>
          <a:prstGeom prst="rect">
            <a:avLst/>
          </a:prstGeom>
          <a:noFill/>
          <a:ln>
            <a:solidFill>
              <a:schemeClr val="accent4"/>
            </a:solidFill>
          </a:ln>
        </p:spPr>
        <p:txBody>
          <a:bodyPr wrap="square">
            <a:spAutoFit/>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Hogar y Vivienda </a:t>
            </a:r>
          </a:p>
        </p:txBody>
      </p:sp>
      <p:sp>
        <p:nvSpPr>
          <p:cNvPr id="18" name="CuadroTexto 17">
            <a:hlinkClick r:id="" action="ppaction://noaction"/>
            <a:extLst>
              <a:ext uri="{FF2B5EF4-FFF2-40B4-BE49-F238E27FC236}">
                <a16:creationId xmlns:a16="http://schemas.microsoft.com/office/drawing/2014/main" id="{3EFAE733-8F81-4706-9B26-3623EDF87070}"/>
              </a:ext>
            </a:extLst>
          </p:cNvPr>
          <p:cNvSpPr txBox="1"/>
          <p:nvPr/>
        </p:nvSpPr>
        <p:spPr>
          <a:xfrm>
            <a:off x="5266991" y="4121480"/>
            <a:ext cx="2340000" cy="291600"/>
          </a:xfrm>
          <a:prstGeom prst="rect">
            <a:avLst/>
          </a:prstGeom>
          <a:solidFill>
            <a:srgbClr val="C00000"/>
          </a:solidFill>
        </p:spPr>
        <p:txBody>
          <a:bodyPr wrap="square" rtlCol="0">
            <a:spAutoFit/>
          </a:bodyPr>
          <a:lstStyle/>
          <a:p>
            <a:pPr algn="ctr"/>
            <a:r>
              <a:rPr lang="es-CL" sz="1200" b="1" dirty="0">
                <a:solidFill>
                  <a:schemeClr val="bg1"/>
                </a:solidFill>
              </a:rPr>
              <a:t>Glosario</a:t>
            </a:r>
          </a:p>
        </p:txBody>
      </p:sp>
      <p:sp>
        <p:nvSpPr>
          <p:cNvPr id="11" name="CuadroTexto 10">
            <a:extLst>
              <a:ext uri="{FF2B5EF4-FFF2-40B4-BE49-F238E27FC236}">
                <a16:creationId xmlns:a16="http://schemas.microsoft.com/office/drawing/2014/main" id="{278B6F2F-02A4-43D8-83C8-764DCCAC3339}"/>
              </a:ext>
            </a:extLst>
          </p:cNvPr>
          <p:cNvSpPr txBox="1"/>
          <p:nvPr/>
        </p:nvSpPr>
        <p:spPr>
          <a:xfrm>
            <a:off x="3166937" y="1898696"/>
            <a:ext cx="2340000" cy="291600"/>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13" name="Imagen 12" descr="Imagen que contiene dibujo&#10;&#10;Descripción generada automáticamente">
            <a:extLst>
              <a:ext uri="{FF2B5EF4-FFF2-40B4-BE49-F238E27FC236}">
                <a16:creationId xmlns:a16="http://schemas.microsoft.com/office/drawing/2014/main" id="{FD1169E6-9396-4C95-A8CC-392D36A61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9" name="TextBox 34">
            <a:extLst>
              <a:ext uri="{FF2B5EF4-FFF2-40B4-BE49-F238E27FC236}">
                <a16:creationId xmlns:a16="http://schemas.microsoft.com/office/drawing/2014/main" id="{A2EE10F5-27B6-499B-BE90-52D7CE403CA9}"/>
              </a:ext>
            </a:extLst>
          </p:cNvPr>
          <p:cNvSpPr txBox="1"/>
          <p:nvPr/>
        </p:nvSpPr>
        <p:spPr>
          <a:xfrm>
            <a:off x="-1132" y="5663715"/>
            <a:ext cx="12217666" cy="83099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lvl="0" algn="just">
              <a:defRPr/>
            </a:pPr>
            <a:r>
              <a:rPr kumimoji="0" lang="es-CL" sz="1200" b="1" i="0" u="none" strike="noStrike" kern="1200" cap="none" spc="0" normalizeH="0" baseline="0" dirty="0">
                <a:ln>
                  <a:noFill/>
                </a:ln>
                <a:solidFill>
                  <a:srgbClr val="C00000"/>
                </a:solidFill>
                <a:effectLst/>
                <a:uLnTx/>
                <a:uFillTx/>
                <a:latin typeface="Open Sans"/>
                <a:ea typeface="+mn-ea"/>
                <a:cs typeface="+mn-cs"/>
              </a:rPr>
              <a:t>Algo de historia</a:t>
            </a:r>
            <a:r>
              <a:rPr kumimoji="0" lang="en-US" sz="1200" b="0" i="0" u="none" strike="noStrike" kern="1200" cap="none" spc="0" normalizeH="0" baseline="0" noProof="0" dirty="0">
                <a:ln>
                  <a:noFill/>
                </a:ln>
                <a:solidFill>
                  <a:srgbClr val="C00000"/>
                </a:solidFill>
                <a:effectLst/>
                <a:uLnTx/>
                <a:uFillTx/>
                <a:latin typeface="Open Sans"/>
                <a:ea typeface="+mn-ea"/>
                <a:cs typeface="+mn-cs"/>
              </a:rPr>
              <a:t>:</a:t>
            </a:r>
            <a:r>
              <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rPr>
              <a:t> </a:t>
            </a:r>
            <a:r>
              <a:rPr lang="es-CL" sz="1200" dirty="0">
                <a:solidFill>
                  <a:prstClr val="white">
                    <a:lumMod val="65000"/>
                  </a:prstClr>
                </a:solidFill>
              </a:rPr>
              <a:t>Los primeros habitantes de La Pintana fueron los picunches (subgrupo mapuche) que poblaron los territorios que más tarde serían cedidos al Gobernador de Chile y Virrey del Perú, don Ambrosio O'Higgins, como premio por su lealtad a la corona española. Más tarde, su hijo Bernardo O'Higgins subdividió estas tierras asignándolas a un grupo de colaboradores en la causa de la Independencia del país quienes se abocaron a la construcción de canales de regadío y convirtieron el sector en una rica zona agrícola apta para todo cultivo, entre los que destacaban viñedos, frutales y la utilización de terrenos para la crianza de ganado.</a:t>
            </a:r>
            <a:endPar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endParaRPr>
          </a:p>
        </p:txBody>
      </p:sp>
    </p:spTree>
    <p:extLst>
      <p:ext uri="{BB962C8B-B14F-4D97-AF65-F5344CB8AC3E}">
        <p14:creationId xmlns:p14="http://schemas.microsoft.com/office/powerpoint/2010/main" val="3147519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14:presetBounceEnd="53333">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14:bounceEnd="53333">
                                          <p:cBhvr additive="base">
                                            <p:cTn id="10" dur="750" fill="hold"/>
                                            <p:tgtEl>
                                              <p:spTgt spid="19"/>
                                            </p:tgtEl>
                                            <p:attrNameLst>
                                              <p:attrName>ppt_x</p:attrName>
                                            </p:attrNameLst>
                                          </p:cBhvr>
                                          <p:tavLst>
                                            <p:tav tm="0">
                                              <p:val>
                                                <p:strVal val="#ppt_x"/>
                                              </p:val>
                                            </p:tav>
                                            <p:tav tm="100000">
                                              <p:val>
                                                <p:strVal val="#ppt_x"/>
                                              </p:val>
                                            </p:tav>
                                          </p:tavLst>
                                        </p:anim>
                                        <p:anim calcmode="lin" valueType="num" p14:bounceEnd="53333">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750" fill="hold"/>
                                            <p:tgtEl>
                                              <p:spTgt spid="19"/>
                                            </p:tgtEl>
                                            <p:attrNameLst>
                                              <p:attrName>ppt_x</p:attrName>
                                            </p:attrNameLst>
                                          </p:cBhvr>
                                          <p:tavLst>
                                            <p:tav tm="0">
                                              <p:val>
                                                <p:strVal val="#ppt_x"/>
                                              </p:val>
                                            </p:tav>
                                            <p:tav tm="100000">
                                              <p:val>
                                                <p:strVal val="#ppt_x"/>
                                              </p:val>
                                            </p:tav>
                                          </p:tavLst>
                                        </p:anim>
                                        <p:anim calcmode="lin" valueType="num">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4A0AA8C9-8762-4168-8A53-AE2F26DCA4C4}"/>
              </a:ext>
            </a:extLst>
          </p:cNvPr>
          <p:cNvPicPr>
            <a:picLocks noChangeAspect="1"/>
          </p:cNvPicPr>
          <p:nvPr/>
        </p:nvPicPr>
        <p:blipFill>
          <a:blip r:embed="rId5"/>
          <a:stretch>
            <a:fillRect/>
          </a:stretch>
        </p:blipFill>
        <p:spPr>
          <a:xfrm>
            <a:off x="3206687" y="4967585"/>
            <a:ext cx="3759393" cy="1854295"/>
          </a:xfrm>
          <a:prstGeom prst="rect">
            <a:avLst/>
          </a:prstGeom>
        </p:spPr>
      </p:pic>
      <p:graphicFrame>
        <p:nvGraphicFramePr>
          <p:cNvPr id="11" name="Tabla 10">
            <a:extLst>
              <a:ext uri="{FF2B5EF4-FFF2-40B4-BE49-F238E27FC236}">
                <a16:creationId xmlns:a16="http://schemas.microsoft.com/office/drawing/2014/main" id="{38EB3213-F478-4699-9B49-CF623AC8760D}"/>
              </a:ext>
            </a:extLst>
          </p:cNvPr>
          <p:cNvGraphicFramePr>
            <a:graphicFrameLocks noGrp="1"/>
          </p:cNvGraphicFramePr>
          <p:nvPr>
            <p:extLst>
              <p:ext uri="{D42A27DB-BD31-4B8C-83A1-F6EECF244321}">
                <p14:modId xmlns:p14="http://schemas.microsoft.com/office/powerpoint/2010/main" val="127152817"/>
              </p:ext>
            </p:extLst>
          </p:nvPr>
        </p:nvGraphicFramePr>
        <p:xfrm>
          <a:off x="239990" y="1625485"/>
          <a:ext cx="2988985" cy="3241788"/>
        </p:xfrm>
        <a:graphic>
          <a:graphicData uri="http://schemas.openxmlformats.org/drawingml/2006/table">
            <a:tbl>
              <a:tblPr/>
              <a:tblGrid>
                <a:gridCol w="936466">
                  <a:extLst>
                    <a:ext uri="{9D8B030D-6E8A-4147-A177-3AD203B41FA5}">
                      <a16:colId xmlns:a16="http://schemas.microsoft.com/office/drawing/2014/main" val="266913452"/>
                    </a:ext>
                  </a:extLst>
                </a:gridCol>
                <a:gridCol w="2052519">
                  <a:extLst>
                    <a:ext uri="{9D8B030D-6E8A-4147-A177-3AD203B41FA5}">
                      <a16:colId xmlns:a16="http://schemas.microsoft.com/office/drawing/2014/main" val="2183178728"/>
                    </a:ext>
                  </a:extLst>
                </a:gridCol>
              </a:tblGrid>
              <a:tr h="558008">
                <a:tc>
                  <a:txBody>
                    <a:bodyPr/>
                    <a:lstStyle/>
                    <a:p>
                      <a:pPr algn="l" fontAlgn="ctr"/>
                      <a:r>
                        <a:rPr lang="es-CL" sz="1000" b="1" i="0" u="none" strike="noStrike" dirty="0">
                          <a:solidFill>
                            <a:srgbClr val="000000"/>
                          </a:solidFill>
                          <a:effectLst/>
                          <a:latin typeface="Calibri" panose="020F0502020204030204" pitchFamily="34" charset="0"/>
                        </a:rPr>
                        <a:t>prioridad Social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ctr"/>
                      <a:r>
                        <a:rPr lang="es-CL" sz="1000" b="0" i="0" u="none" strike="noStrike" dirty="0">
                          <a:solidFill>
                            <a:srgbClr val="000000"/>
                          </a:solidFill>
                          <a:effectLst/>
                          <a:latin typeface="Calibri" panose="020F0502020204030204" pitchFamily="34" charset="0"/>
                        </a:rPr>
                        <a:t>Porcentaje de población comunal viviendo bajo la línea de pobreza</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6627210"/>
                  </a:ext>
                </a:extLst>
              </a:tr>
              <a:tr h="407521">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Intensidad de la pobreza de la población comunal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401708"/>
                  </a:ext>
                </a:extLst>
              </a:tr>
              <a:tr h="284698">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dirty="0">
                          <a:solidFill>
                            <a:srgbClr val="000000"/>
                          </a:solidFill>
                          <a:effectLst/>
                          <a:latin typeface="Calibri" panose="020F0502020204030204" pitchFamily="34" charset="0"/>
                        </a:rPr>
                        <a:t>Cobertura </a:t>
                      </a:r>
                      <a:r>
                        <a:rPr lang="es-CL" sz="1000" b="0" i="0" u="none" strike="noStrike" dirty="0" err="1">
                          <a:solidFill>
                            <a:srgbClr val="000000"/>
                          </a:solidFill>
                          <a:effectLst/>
                          <a:latin typeface="Calibri" panose="020F0502020204030204" pitchFamily="34" charset="0"/>
                        </a:rPr>
                        <a:t>pre-escolar</a:t>
                      </a:r>
                      <a:endParaRPr lang="es-CL" sz="1000" b="0" i="0" u="none" strike="noStrike" dirty="0">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7635245"/>
                  </a:ext>
                </a:extLst>
              </a:tr>
              <a:tr h="284698">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Resultados pruebas SIMCE</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2405741"/>
                  </a:ext>
                </a:extLst>
              </a:tr>
              <a:tr h="407521">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Población de 25 años y más con 13 y más años de estudio</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8817918"/>
                  </a:ext>
                </a:extLst>
              </a:tr>
              <a:tr h="407521">
                <a:tc>
                  <a:txBody>
                    <a:bodyPr/>
                    <a:lstStyle/>
                    <a:p>
                      <a:pPr algn="l" fontAlgn="b"/>
                      <a:r>
                        <a:rPr lang="es-CL" sz="1000" b="1" i="0" u="none" strike="noStrike" dirty="0">
                          <a:solidFill>
                            <a:srgbClr val="000000"/>
                          </a:solidFill>
                          <a:effectLst/>
                          <a:latin typeface="Calibri" panose="020F0502020204030204" pitchFamily="34" charset="0"/>
                        </a:rPr>
                        <a:t>Índice de saneamiento</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Disponibilidad de agua dentro de la vivienda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6932015"/>
                  </a:ext>
                </a:extLst>
              </a:tr>
              <a:tr h="284698">
                <a:tc>
                  <a:txBody>
                    <a:bodyPr/>
                    <a:lstStyle/>
                    <a:p>
                      <a:pPr algn="l" fontAlgn="b"/>
                      <a:endParaRPr lang="es-CL" sz="1000" b="0" i="0" u="none" strike="noStrike">
                        <a:solidFill>
                          <a:srgbClr val="000000"/>
                        </a:solidFill>
                        <a:effectLst/>
                        <a:latin typeface="Calibri" panose="020F0502020204030204" pitchFamily="34" charset="0"/>
                      </a:endParaRP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CL" sz="1000" b="0" i="0" u="none" strike="noStrike">
                          <a:solidFill>
                            <a:srgbClr val="000000"/>
                          </a:solidFill>
                          <a:effectLst/>
                          <a:latin typeface="Calibri" panose="020F0502020204030204" pitchFamily="34" charset="0"/>
                        </a:rPr>
                        <a:t>Medio de eliminación de excretas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836896"/>
                  </a:ext>
                </a:extLst>
              </a:tr>
              <a:tr h="607123">
                <a:tc>
                  <a:txBody>
                    <a:bodyPr/>
                    <a:lstStyle/>
                    <a:p>
                      <a:pPr algn="l" fontAlgn="b"/>
                      <a:r>
                        <a:rPr lang="es-CL" sz="1000" b="1" i="0" u="none" strike="noStrike" dirty="0">
                          <a:solidFill>
                            <a:srgbClr val="000000"/>
                          </a:solidFill>
                          <a:effectLst/>
                          <a:latin typeface="Calibri" panose="020F0502020204030204" pitchFamily="34" charset="0"/>
                        </a:rPr>
                        <a:t>índice de accesibilidad tecnológica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 TV a color; teléfono celular; teléfono fijo; acceso a Internet y computador</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5381611"/>
                  </a:ext>
                </a:extLst>
              </a:tr>
            </a:tbl>
          </a:graphicData>
        </a:graphic>
      </p:graphicFrame>
      <p:pic>
        <p:nvPicPr>
          <p:cNvPr id="12" name="Imagen 11">
            <a:extLst>
              <a:ext uri="{FF2B5EF4-FFF2-40B4-BE49-F238E27FC236}">
                <a16:creationId xmlns:a16="http://schemas.microsoft.com/office/drawing/2014/main" id="{4F0DC7D8-244E-468F-8B26-B8CCB988C552}"/>
              </a:ext>
            </a:extLst>
          </p:cNvPr>
          <p:cNvPicPr>
            <a:picLocks noChangeAspect="1"/>
          </p:cNvPicPr>
          <p:nvPr/>
        </p:nvPicPr>
        <p:blipFill>
          <a:blip r:embed="rId6"/>
          <a:stretch>
            <a:fillRect/>
          </a:stretch>
        </p:blipFill>
        <p:spPr>
          <a:xfrm>
            <a:off x="4438650" y="1173560"/>
            <a:ext cx="5170402" cy="2411779"/>
          </a:xfrm>
          <a:prstGeom prst="rect">
            <a:avLst/>
          </a:prstGeom>
        </p:spPr>
      </p:pic>
      <p:pic>
        <p:nvPicPr>
          <p:cNvPr id="13" name="Imagen 12">
            <a:extLst>
              <a:ext uri="{FF2B5EF4-FFF2-40B4-BE49-F238E27FC236}">
                <a16:creationId xmlns:a16="http://schemas.microsoft.com/office/drawing/2014/main" id="{48A6A92E-D8B0-4A73-BCDC-52439FEE2347}"/>
              </a:ext>
            </a:extLst>
          </p:cNvPr>
          <p:cNvPicPr>
            <a:picLocks noChangeAspect="1"/>
          </p:cNvPicPr>
          <p:nvPr/>
        </p:nvPicPr>
        <p:blipFill>
          <a:blip r:embed="rId7"/>
          <a:stretch>
            <a:fillRect/>
          </a:stretch>
        </p:blipFill>
        <p:spPr>
          <a:xfrm>
            <a:off x="4438650" y="3618558"/>
            <a:ext cx="5173248" cy="1036281"/>
          </a:xfrm>
          <a:prstGeom prst="rect">
            <a:avLst/>
          </a:prstGeom>
        </p:spPr>
      </p:pic>
      <p:cxnSp>
        <p:nvCxnSpPr>
          <p:cNvPr id="14" name="Conector: angular 13">
            <a:extLst>
              <a:ext uri="{FF2B5EF4-FFF2-40B4-BE49-F238E27FC236}">
                <a16:creationId xmlns:a16="http://schemas.microsoft.com/office/drawing/2014/main" id="{6F08C242-7EB7-4D19-AAEA-E76B8E48F293}"/>
              </a:ext>
            </a:extLst>
          </p:cNvPr>
          <p:cNvCxnSpPr>
            <a:cxnSpLocks/>
          </p:cNvCxnSpPr>
          <p:nvPr/>
        </p:nvCxnSpPr>
        <p:spPr>
          <a:xfrm rot="10800000" flipV="1">
            <a:off x="3060084" y="2682320"/>
            <a:ext cx="1473816" cy="1080054"/>
          </a:xfrm>
          <a:prstGeom prst="bentConnector3">
            <a:avLst>
              <a:gd name="adj1" fmla="val 50000"/>
            </a:avLst>
          </a:prstGeom>
          <a:ln w="19050">
            <a:solidFill>
              <a:srgbClr val="FF0000"/>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16" name="CuadroTexto 15">
            <a:extLst>
              <a:ext uri="{FF2B5EF4-FFF2-40B4-BE49-F238E27FC236}">
                <a16:creationId xmlns:a16="http://schemas.microsoft.com/office/drawing/2014/main" id="{3AE7B506-06E2-490C-AED2-0498D635108A}"/>
              </a:ext>
            </a:extLst>
          </p:cNvPr>
          <p:cNvSpPr txBox="1"/>
          <p:nvPr/>
        </p:nvSpPr>
        <p:spPr>
          <a:xfrm>
            <a:off x="238369" y="805675"/>
            <a:ext cx="1635592" cy="276999"/>
          </a:xfrm>
          <a:prstGeom prst="rect">
            <a:avLst/>
          </a:prstGeom>
          <a:solidFill>
            <a:schemeClr val="accent4"/>
          </a:solidFill>
        </p:spPr>
        <p:txBody>
          <a:bodyPr wrap="square">
            <a:spAutoFit/>
          </a:bodyPr>
          <a:lstStyle/>
          <a:p>
            <a:pPr algn="ctr"/>
            <a:r>
              <a:rPr lang="es-CL" sz="1200" b="1" dirty="0"/>
              <a:t>Hogar y vivienda</a:t>
            </a:r>
          </a:p>
        </p:txBody>
      </p:sp>
    </p:spTree>
    <p:extLst>
      <p:ext uri="{BB962C8B-B14F-4D97-AF65-F5344CB8AC3E}">
        <p14:creationId xmlns:p14="http://schemas.microsoft.com/office/powerpoint/2010/main" val="192223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highlight>
                  <a:srgbClr val="FFFF00"/>
                </a:highlight>
              </a:rPr>
              <a:t>Ingresos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6" name="Imagen 5">
            <a:extLst>
              <a:ext uri="{FF2B5EF4-FFF2-40B4-BE49-F238E27FC236}">
                <a16:creationId xmlns:a16="http://schemas.microsoft.com/office/drawing/2014/main" id="{B922DDAE-8424-4935-B187-BBD70EAD868F}"/>
              </a:ext>
            </a:extLst>
          </p:cNvPr>
          <p:cNvPicPr>
            <a:picLocks noChangeAspect="1"/>
          </p:cNvPicPr>
          <p:nvPr/>
        </p:nvPicPr>
        <p:blipFill>
          <a:blip r:embed="rId5"/>
          <a:stretch>
            <a:fillRect/>
          </a:stretch>
        </p:blipFill>
        <p:spPr>
          <a:xfrm>
            <a:off x="496902" y="1851615"/>
            <a:ext cx="5690864" cy="3533885"/>
          </a:xfrm>
          <a:prstGeom prst="rect">
            <a:avLst/>
          </a:prstGeom>
        </p:spPr>
      </p:pic>
    </p:spTree>
    <p:extLst>
      <p:ext uri="{BB962C8B-B14F-4D97-AF65-F5344CB8AC3E}">
        <p14:creationId xmlns:p14="http://schemas.microsoft.com/office/powerpoint/2010/main" val="23696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endParaRPr lang="es-CL" b="0" dirty="0"/>
          </a:p>
        </p:txBody>
      </p:sp>
      <p:sp>
        <p:nvSpPr>
          <p:cNvPr id="33" name="CuadroTexto 32">
            <a:extLst>
              <a:ext uri="{FF2B5EF4-FFF2-40B4-BE49-F238E27FC236}">
                <a16:creationId xmlns:a16="http://schemas.microsoft.com/office/drawing/2014/main" id="{F79D319A-974D-46F1-81D6-2C48CCF9DCB3}"/>
              </a:ext>
            </a:extLst>
          </p:cNvPr>
          <p:cNvSpPr txBox="1"/>
          <p:nvPr/>
        </p:nvSpPr>
        <p:spPr>
          <a:xfrm>
            <a:off x="330663" y="1669782"/>
            <a:ext cx="2403012" cy="276999"/>
          </a:xfrm>
          <a:prstGeom prst="rect">
            <a:avLst/>
          </a:prstGeom>
          <a:noFill/>
        </p:spPr>
        <p:txBody>
          <a:bodyPr wrap="square">
            <a:spAutoFit/>
          </a:bodyPr>
          <a:lstStyle/>
          <a:p>
            <a:r>
              <a:rPr lang="es-CL" sz="1200" i="0" u="none" strike="noStrike" dirty="0">
                <a:solidFill>
                  <a:srgbClr val="000000"/>
                </a:solidFill>
                <a:effectLst/>
                <a:latin typeface="Calibri" panose="020F0502020204030204" pitchFamily="34" charset="0"/>
              </a:rPr>
              <a:t>6. Fondo Común Municipal (FCM)</a:t>
            </a:r>
            <a:endParaRPr lang="es-CL" sz="120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F3741EDF-5993-47A2-9196-4F289B3D3C07}"/>
              </a:ext>
            </a:extLst>
          </p:cNvPr>
          <p:cNvPicPr>
            <a:picLocks noChangeAspect="1"/>
          </p:cNvPicPr>
          <p:nvPr/>
        </p:nvPicPr>
        <p:blipFill>
          <a:blip r:embed="rId5"/>
          <a:stretch>
            <a:fillRect/>
          </a:stretch>
        </p:blipFill>
        <p:spPr>
          <a:xfrm>
            <a:off x="4800424" y="1266759"/>
            <a:ext cx="6839301" cy="2552831"/>
          </a:xfrm>
          <a:prstGeom prst="rect">
            <a:avLst/>
          </a:prstGeom>
        </p:spPr>
      </p:pic>
      <p:cxnSp>
        <p:nvCxnSpPr>
          <p:cNvPr id="20" name="Conector recto de flecha 19">
            <a:extLst>
              <a:ext uri="{FF2B5EF4-FFF2-40B4-BE49-F238E27FC236}">
                <a16:creationId xmlns:a16="http://schemas.microsoft.com/office/drawing/2014/main" id="{78FF5D31-045D-4CE9-A423-359D13960087}"/>
              </a:ext>
            </a:extLst>
          </p:cNvPr>
          <p:cNvCxnSpPr>
            <a:cxnSpLocks/>
            <a:stCxn id="33" idx="3"/>
            <a:endCxn id="4" idx="1"/>
          </p:cNvCxnSpPr>
          <p:nvPr/>
        </p:nvCxnSpPr>
        <p:spPr>
          <a:xfrm>
            <a:off x="2733675" y="1808282"/>
            <a:ext cx="2066749" cy="73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7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76999"/>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200" b="0" dirty="0">
                <a:highlight>
                  <a:srgbClr val="FFFF00"/>
                </a:highlight>
              </a:rPr>
              <a:t>Gastos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414A3CCA-7F5A-47CB-A0F7-68DE556BEC2C}"/>
              </a:ext>
            </a:extLst>
          </p:cNvPr>
          <p:cNvSpPr txBox="1"/>
          <p:nvPr/>
        </p:nvSpPr>
        <p:spPr>
          <a:xfrm>
            <a:off x="227244" y="2018731"/>
            <a:ext cx="5097232" cy="2492990"/>
          </a:xfrm>
          <a:prstGeom prst="rect">
            <a:avLst/>
          </a:prstGeom>
          <a:noFill/>
        </p:spPr>
        <p:txBody>
          <a:bodyPr wrap="square">
            <a:spAutoFit/>
          </a:bodyPr>
          <a:lstStyle/>
          <a:p>
            <a:r>
              <a:rPr lang="es-CL" sz="1200" dirty="0"/>
              <a:t>1. Gastos de Operación; que son los gastos fijos en que incurren todas las Municipalidades para su funcionamiento administrativo. Se dividen en Gastos de Personal y Gastos en Bienes y Servicios (Bienes y Servicios propiamente tal, Servicios a la Comunidad).</a:t>
            </a:r>
          </a:p>
          <a:p>
            <a:r>
              <a:rPr lang="es-CL" sz="1200" dirty="0"/>
              <a:t>2. Gastos de Transferencias; donde se efectúan aportes sin que exista una prestación en bienes o servicios de quienes las reciben. Existen transferencias al Sector Privado (actividades a beneficio, asistencia social, personas en riesgo social) y al Sector Público (SENAME, FCM, Educación, Salud, Asociación Chilena de Municipalidades).</a:t>
            </a:r>
          </a:p>
          <a:p>
            <a:r>
              <a:rPr lang="es-CL" sz="1200" dirty="0"/>
              <a:t>3. Gastos de Inversión; que implica aportes de capital directo en beneficio a la comuna (pavimentación, construcción de puentes y pasarelas, alumbrado público, saneamiento, áreas verdes) o al Municipio (equipamiento municipal, vehículos, maquinarias, aseo y ornato, terrenos, inmuebles).</a:t>
            </a:r>
          </a:p>
        </p:txBody>
      </p:sp>
      <p:pic>
        <p:nvPicPr>
          <p:cNvPr id="3" name="Imagen 2" descr="Imagen que contiene dibujo&#10;&#10;Descripción generada automáticamente">
            <a:extLst>
              <a:ext uri="{FF2B5EF4-FFF2-40B4-BE49-F238E27FC236}">
                <a16:creationId xmlns:a16="http://schemas.microsoft.com/office/drawing/2014/main" id="{E43DD750-D479-4FD6-9710-79FCD9F3B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0E68091C-8D7A-48BC-9C8C-E686DF79A771}"/>
              </a:ext>
            </a:extLst>
          </p:cNvPr>
          <p:cNvPicPr>
            <a:picLocks noChangeAspect="1"/>
          </p:cNvPicPr>
          <p:nvPr/>
        </p:nvPicPr>
        <p:blipFill>
          <a:blip r:embed="rId5"/>
          <a:stretch>
            <a:fillRect/>
          </a:stretch>
        </p:blipFill>
        <p:spPr>
          <a:xfrm>
            <a:off x="6361290" y="1113617"/>
            <a:ext cx="5675542" cy="2753533"/>
          </a:xfrm>
          <a:prstGeom prst="rect">
            <a:avLst/>
          </a:prstGeom>
        </p:spPr>
      </p:pic>
      <p:pic>
        <p:nvPicPr>
          <p:cNvPr id="6" name="Imagen 5">
            <a:extLst>
              <a:ext uri="{FF2B5EF4-FFF2-40B4-BE49-F238E27FC236}">
                <a16:creationId xmlns:a16="http://schemas.microsoft.com/office/drawing/2014/main" id="{DD34B3F9-CB90-49CB-8E0B-E52ACB502DC1}"/>
              </a:ext>
            </a:extLst>
          </p:cNvPr>
          <p:cNvPicPr>
            <a:picLocks noChangeAspect="1"/>
          </p:cNvPicPr>
          <p:nvPr/>
        </p:nvPicPr>
        <p:blipFill>
          <a:blip r:embed="rId6"/>
          <a:stretch>
            <a:fillRect/>
          </a:stretch>
        </p:blipFill>
        <p:spPr>
          <a:xfrm>
            <a:off x="4610146" y="3379284"/>
            <a:ext cx="5226319" cy="3511730"/>
          </a:xfrm>
          <a:prstGeom prst="rect">
            <a:avLst/>
          </a:prstGeom>
        </p:spPr>
      </p:pic>
    </p:spTree>
    <p:extLst>
      <p:ext uri="{BB962C8B-B14F-4D97-AF65-F5344CB8AC3E}">
        <p14:creationId xmlns:p14="http://schemas.microsoft.com/office/powerpoint/2010/main" val="269949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2" y="904383"/>
            <a:ext cx="2007217"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307777"/>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400" dirty="0"/>
              <a:t>P</a:t>
            </a:r>
            <a:r>
              <a:rPr lang="es-CL" sz="1400" u="none" strike="noStrike" dirty="0">
                <a:effectLst/>
              </a:rPr>
              <a:t>lan </a:t>
            </a:r>
            <a:r>
              <a:rPr lang="es-CL" sz="1400" dirty="0"/>
              <a:t>R</a:t>
            </a:r>
            <a:r>
              <a:rPr lang="es-CL" sz="1400" u="none" strike="noStrike" dirty="0">
                <a:effectLst/>
              </a:rPr>
              <a:t>egulador Comunal </a:t>
            </a:r>
            <a:endParaRPr lang="es-CL" b="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6255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2" y="904383"/>
            <a:ext cx="2007217"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307777"/>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400" dirty="0"/>
              <a:t>P</a:t>
            </a:r>
            <a:r>
              <a:rPr lang="es-CL" sz="1400" u="none" strike="noStrike" dirty="0">
                <a:effectLst/>
              </a:rPr>
              <a:t>lan de Desarrollo </a:t>
            </a:r>
            <a:r>
              <a:rPr lang="es-CL" sz="1400" dirty="0"/>
              <a:t>C</a:t>
            </a:r>
            <a:r>
              <a:rPr lang="es-CL" sz="1400" u="none" strike="noStrike" dirty="0">
                <a:effectLst/>
              </a:rPr>
              <a:t>omunal </a:t>
            </a:r>
            <a:endParaRPr lang="es-CL" b="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1CF0E9F6-1A0E-4A14-AC8E-392BD3FDE087}"/>
              </a:ext>
            </a:extLst>
          </p:cNvPr>
          <p:cNvPicPr>
            <a:picLocks noChangeAspect="1"/>
          </p:cNvPicPr>
          <p:nvPr/>
        </p:nvPicPr>
        <p:blipFill>
          <a:blip r:embed="rId5"/>
          <a:stretch>
            <a:fillRect/>
          </a:stretch>
        </p:blipFill>
        <p:spPr>
          <a:xfrm>
            <a:off x="461746" y="1527325"/>
            <a:ext cx="7023086" cy="5144951"/>
          </a:xfrm>
          <a:prstGeom prst="rect">
            <a:avLst/>
          </a:prstGeom>
        </p:spPr>
      </p:pic>
      <p:sp>
        <p:nvSpPr>
          <p:cNvPr id="14" name="CuadroTexto 13">
            <a:extLst>
              <a:ext uri="{FF2B5EF4-FFF2-40B4-BE49-F238E27FC236}">
                <a16:creationId xmlns:a16="http://schemas.microsoft.com/office/drawing/2014/main" id="{B987EB68-25A9-4FAD-BD27-BBD9A64D46C4}"/>
              </a:ext>
            </a:extLst>
          </p:cNvPr>
          <p:cNvSpPr txBox="1"/>
          <p:nvPr/>
        </p:nvSpPr>
        <p:spPr>
          <a:xfrm>
            <a:off x="6187799" y="788967"/>
            <a:ext cx="6096000" cy="523220"/>
          </a:xfrm>
          <a:prstGeom prst="rect">
            <a:avLst/>
          </a:prstGeom>
          <a:noFill/>
        </p:spPr>
        <p:txBody>
          <a:bodyPr wrap="square">
            <a:spAutoFit/>
          </a:bodyPr>
          <a:lstStyle/>
          <a:p>
            <a:r>
              <a:rPr lang="es-CL" sz="1400" dirty="0">
                <a:hlinkClick r:id="rId6"/>
              </a:rPr>
              <a:t>http://www.coresantiago.cl/core-analizo-futuro-plan-regulador-de-la-pintana/</a:t>
            </a:r>
            <a:endParaRPr lang="es-CL" sz="1400" dirty="0"/>
          </a:p>
          <a:p>
            <a:endParaRPr lang="es-CL" sz="1400" dirty="0"/>
          </a:p>
        </p:txBody>
      </p:sp>
    </p:spTree>
    <p:extLst>
      <p:ext uri="{BB962C8B-B14F-4D97-AF65-F5344CB8AC3E}">
        <p14:creationId xmlns:p14="http://schemas.microsoft.com/office/powerpoint/2010/main" val="423878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t>Ingresos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1" name="CuadroTexto 10">
            <a:extLst>
              <a:ext uri="{FF2B5EF4-FFF2-40B4-BE49-F238E27FC236}">
                <a16:creationId xmlns:a16="http://schemas.microsoft.com/office/drawing/2014/main" id="{0C632D96-D0B8-4324-9F22-AB735B190FC4}"/>
              </a:ext>
            </a:extLst>
          </p:cNvPr>
          <p:cNvSpPr txBox="1"/>
          <p:nvPr/>
        </p:nvSpPr>
        <p:spPr>
          <a:xfrm>
            <a:off x="3048000" y="3105835"/>
            <a:ext cx="6096000" cy="646331"/>
          </a:xfrm>
          <a:prstGeom prst="rect">
            <a:avLst/>
          </a:prstGeom>
          <a:noFill/>
        </p:spPr>
        <p:txBody>
          <a:bodyPr wrap="square">
            <a:spAutoFit/>
          </a:bodyPr>
          <a:lstStyle/>
          <a:p>
            <a:r>
              <a:rPr lang="es-CL" sz="1800" b="0" i="0" u="none" strike="noStrike" dirty="0">
                <a:solidFill>
                  <a:srgbClr val="000000"/>
                </a:solidFill>
                <a:effectLst/>
                <a:latin typeface="Calibri" panose="020F0502020204030204" pitchFamily="34" charset="0"/>
              </a:rPr>
              <a:t>[Ingresos en educación municipal] IEDU016 (M$) Ingresos Educación  (Ingreso Total Percibido)</a:t>
            </a:r>
            <a:r>
              <a:rPr lang="es-CL" dirty="0"/>
              <a:t> </a:t>
            </a:r>
          </a:p>
        </p:txBody>
      </p:sp>
    </p:spTree>
    <p:extLst>
      <p:ext uri="{BB962C8B-B14F-4D97-AF65-F5344CB8AC3E}">
        <p14:creationId xmlns:p14="http://schemas.microsoft.com/office/powerpoint/2010/main" val="34170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Prioridad Social</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8" y="1406418"/>
            <a:ext cx="7272800" cy="400110"/>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Indicador  del desarrollo socioeconómico de las comunas. Está compuesto por una selección de variables que –se estima– tienen una relación importante con el nivel de desarrollo social de una comuna en un momento del tiempo: dimensión ingresos, educación y salud.</a:t>
            </a:r>
            <a:endParaRPr lang="es-CL" sz="1000" dirty="0"/>
          </a:p>
        </p:txBody>
      </p:sp>
      <p:sp>
        <p:nvSpPr>
          <p:cNvPr id="33" name="CuadroTexto 32">
            <a:extLst>
              <a:ext uri="{FF2B5EF4-FFF2-40B4-BE49-F238E27FC236}">
                <a16:creationId xmlns:a16="http://schemas.microsoft.com/office/drawing/2014/main" id="{927F7E13-559A-4BAE-B6DD-CEC12267C8F3}"/>
              </a:ext>
            </a:extLst>
          </p:cNvPr>
          <p:cNvSpPr txBox="1"/>
          <p:nvPr/>
        </p:nvSpPr>
        <p:spPr>
          <a:xfrm>
            <a:off x="2719587" y="2763705"/>
            <a:ext cx="6874602" cy="1569660"/>
          </a:xfrm>
          <a:prstGeom prst="rect">
            <a:avLst/>
          </a:prstGeom>
          <a:noFill/>
        </p:spPr>
        <p:txBody>
          <a:bodyPr wrap="square">
            <a:spAutoFit/>
          </a:bodyPr>
          <a:lstStyle/>
          <a:p>
            <a:r>
              <a:rPr lang="es-CL" sz="1200" dirty="0"/>
              <a:t>Dimensión de ingresos: Porcentaje de población comunal viviendo bajo la línea de pobreza. CASEN</a:t>
            </a:r>
          </a:p>
          <a:p>
            <a:r>
              <a:rPr lang="es-CL" sz="1200" dirty="0"/>
              <a:t>	                Intensidad de la pobreza de la población comunal. CASEN</a:t>
            </a:r>
          </a:p>
          <a:p>
            <a:r>
              <a:rPr lang="es-CL" sz="1200" dirty="0"/>
              <a:t>Dimensión educación: Cobertura </a:t>
            </a:r>
            <a:r>
              <a:rPr lang="es-CL" sz="1200" dirty="0" err="1"/>
              <a:t>pre-escolar</a:t>
            </a:r>
            <a:r>
              <a:rPr lang="es-CL" sz="1200" dirty="0"/>
              <a:t>. CASEN</a:t>
            </a:r>
          </a:p>
          <a:p>
            <a:r>
              <a:rPr lang="es-CL" sz="1200" dirty="0"/>
              <a:t>	              Resultados pruebas SIMCE. MINEDUC</a:t>
            </a:r>
          </a:p>
          <a:p>
            <a:r>
              <a:rPr lang="es-CL" sz="1200" dirty="0"/>
              <a:t>	              Población de 25 años y más con 13 y más años de estudio. CASEN</a:t>
            </a:r>
          </a:p>
          <a:p>
            <a:r>
              <a:rPr lang="es-CL" sz="1200" dirty="0"/>
              <a:t>Dimensión Salud: Tasa de años de vida potencialmente perdidos por habitante (TAVPP) entre 0 y 80 años para el trienio. SEREMI Salud (Tenemos los del 2014)</a:t>
            </a:r>
          </a:p>
          <a:p>
            <a:r>
              <a:rPr lang="es-CL" sz="1200" dirty="0"/>
              <a:t>	      Tasa de fecundidad mujeres entre 15 y 19 años</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A279577A-19E9-4AEE-952A-EBA63701D254}"/>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3" name="CuadroTexto 12">
            <a:extLst>
              <a:ext uri="{FF2B5EF4-FFF2-40B4-BE49-F238E27FC236}">
                <a16:creationId xmlns:a16="http://schemas.microsoft.com/office/drawing/2014/main" id="{6CFA640C-93FA-4A15-9AE6-CBEC2CA802AB}"/>
              </a:ext>
            </a:extLst>
          </p:cNvPr>
          <p:cNvSpPr txBox="1"/>
          <p:nvPr/>
        </p:nvSpPr>
        <p:spPr>
          <a:xfrm>
            <a:off x="6131786" y="836453"/>
            <a:ext cx="1628775" cy="523220"/>
          </a:xfrm>
          <a:prstGeom prst="rect">
            <a:avLst/>
          </a:prstGeom>
          <a:noFill/>
          <a:ln>
            <a:solidFill>
              <a:schemeClr val="bg2"/>
            </a:solidFill>
          </a:ln>
        </p:spPr>
        <p:txBody>
          <a:bodyPr wrap="square">
            <a:spAutoFit/>
          </a:bodyPr>
          <a:lstStyle/>
          <a:p>
            <a:pPr algn="ctr"/>
            <a:r>
              <a:rPr lang="es-CL" sz="1400" dirty="0"/>
              <a:t>Índice de Habitabilidad</a:t>
            </a:r>
          </a:p>
        </p:txBody>
      </p:sp>
      <p:sp>
        <p:nvSpPr>
          <p:cNvPr id="14" name="CuadroTexto 13">
            <a:extLst>
              <a:ext uri="{FF2B5EF4-FFF2-40B4-BE49-F238E27FC236}">
                <a16:creationId xmlns:a16="http://schemas.microsoft.com/office/drawing/2014/main" id="{B8DDC1F4-CFE4-4552-8AEE-B20334811146}"/>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5" name="CuadroTexto 14">
            <a:extLst>
              <a:ext uri="{FF2B5EF4-FFF2-40B4-BE49-F238E27FC236}">
                <a16:creationId xmlns:a16="http://schemas.microsoft.com/office/drawing/2014/main" id="{85751D35-7273-4CA0-98FA-81B7E7F2A8FC}"/>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6" name="CuadroTexto 15">
            <a:extLst>
              <a:ext uri="{FF2B5EF4-FFF2-40B4-BE49-F238E27FC236}">
                <a16:creationId xmlns:a16="http://schemas.microsoft.com/office/drawing/2014/main" id="{48420DE5-369D-4CFF-80C8-B68B4971C306}"/>
              </a:ext>
            </a:extLst>
          </p:cNvPr>
          <p:cNvSpPr txBox="1"/>
          <p:nvPr/>
        </p:nvSpPr>
        <p:spPr>
          <a:xfrm>
            <a:off x="4226587" y="836453"/>
            <a:ext cx="1628775" cy="523220"/>
          </a:xfrm>
          <a:prstGeom prst="rect">
            <a:avLst/>
          </a:prstGeom>
          <a:solidFill>
            <a:srgbClr val="FFC000"/>
          </a:solidFill>
          <a:ln>
            <a:solidFill>
              <a:schemeClr val="bg2"/>
            </a:solidFill>
          </a:ln>
        </p:spPr>
        <p:txBody>
          <a:bodyPr wrap="square">
            <a:spAutoFit/>
          </a:bodyPr>
          <a:lstStyle/>
          <a:p>
            <a:pPr algn="ctr"/>
            <a:r>
              <a:rPr lang="es-CL" sz="1400" dirty="0"/>
              <a:t>Índice de Prioridad Social</a:t>
            </a:r>
          </a:p>
        </p:txBody>
      </p:sp>
      <p:grpSp>
        <p:nvGrpSpPr>
          <p:cNvPr id="56" name="Grupo 55">
            <a:extLst>
              <a:ext uri="{FF2B5EF4-FFF2-40B4-BE49-F238E27FC236}">
                <a16:creationId xmlns:a16="http://schemas.microsoft.com/office/drawing/2014/main" id="{69F46F4C-BCCA-4E48-A1FC-8CFEE15785C3}"/>
              </a:ext>
            </a:extLst>
          </p:cNvPr>
          <p:cNvGrpSpPr/>
          <p:nvPr/>
        </p:nvGrpSpPr>
        <p:grpSpPr>
          <a:xfrm>
            <a:off x="0" y="961610"/>
            <a:ext cx="1962150" cy="425758"/>
            <a:chOff x="5286375" y="2995888"/>
            <a:chExt cx="2089194" cy="354623"/>
          </a:xfrm>
        </p:grpSpPr>
        <p:pic>
          <p:nvPicPr>
            <p:cNvPr id="57" name="Imagen 56">
              <a:extLst>
                <a:ext uri="{FF2B5EF4-FFF2-40B4-BE49-F238E27FC236}">
                  <a16:creationId xmlns:a16="http://schemas.microsoft.com/office/drawing/2014/main" id="{06DE3E7F-4B68-47FB-8EA0-CF4BF0D9122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D21105C4-489E-4618-B23F-8904D40825C5}"/>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59" name="CuadroTexto 58">
            <a:extLst>
              <a:ext uri="{FF2B5EF4-FFF2-40B4-BE49-F238E27FC236}">
                <a16:creationId xmlns:a16="http://schemas.microsoft.com/office/drawing/2014/main" id="{72BCA0A3-4A78-4F55-A007-855CF49C7E1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60" name="CuadroTexto 59">
            <a:extLst>
              <a:ext uri="{FF2B5EF4-FFF2-40B4-BE49-F238E27FC236}">
                <a16:creationId xmlns:a16="http://schemas.microsoft.com/office/drawing/2014/main" id="{E8A6D59C-7959-4A04-86BC-5BEC9E872B5B}"/>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61" name="CuadroTexto 60">
            <a:extLst>
              <a:ext uri="{FF2B5EF4-FFF2-40B4-BE49-F238E27FC236}">
                <a16:creationId xmlns:a16="http://schemas.microsoft.com/office/drawing/2014/main" id="{3EDEA719-CFA0-4693-B734-A34F641AAEDA}"/>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62" name="CuadroTexto 61">
            <a:extLst>
              <a:ext uri="{FF2B5EF4-FFF2-40B4-BE49-F238E27FC236}">
                <a16:creationId xmlns:a16="http://schemas.microsoft.com/office/drawing/2014/main" id="{598BD358-0CF6-4257-9342-3948D40FC840}"/>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63" name="Grupo 62">
            <a:extLst>
              <a:ext uri="{FF2B5EF4-FFF2-40B4-BE49-F238E27FC236}">
                <a16:creationId xmlns:a16="http://schemas.microsoft.com/office/drawing/2014/main" id="{0C6E0DE5-7415-4D15-A551-5D880A0E0687}"/>
              </a:ext>
            </a:extLst>
          </p:cNvPr>
          <p:cNvGrpSpPr/>
          <p:nvPr/>
        </p:nvGrpSpPr>
        <p:grpSpPr>
          <a:xfrm>
            <a:off x="0" y="961610"/>
            <a:ext cx="1962150" cy="425758"/>
            <a:chOff x="5286375" y="2995888"/>
            <a:chExt cx="2089194" cy="354623"/>
          </a:xfrm>
        </p:grpSpPr>
        <p:pic>
          <p:nvPicPr>
            <p:cNvPr id="64" name="Imagen 63">
              <a:extLst>
                <a:ext uri="{FF2B5EF4-FFF2-40B4-BE49-F238E27FC236}">
                  <a16:creationId xmlns:a16="http://schemas.microsoft.com/office/drawing/2014/main" id="{2AD53C2E-2568-4B83-8476-B304B15BC05D}"/>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5" name="CuadroTexto 64">
              <a:extLst>
                <a:ext uri="{FF2B5EF4-FFF2-40B4-BE49-F238E27FC236}">
                  <a16:creationId xmlns:a16="http://schemas.microsoft.com/office/drawing/2014/main" id="{E5F1718A-808D-4236-84EE-7F4B8D903FE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66" name="Grupo 65">
            <a:extLst>
              <a:ext uri="{FF2B5EF4-FFF2-40B4-BE49-F238E27FC236}">
                <a16:creationId xmlns:a16="http://schemas.microsoft.com/office/drawing/2014/main" id="{BB8BFD32-EC40-470F-836B-DB3847D421E8}"/>
              </a:ext>
            </a:extLst>
          </p:cNvPr>
          <p:cNvGrpSpPr/>
          <p:nvPr/>
        </p:nvGrpSpPr>
        <p:grpSpPr>
          <a:xfrm>
            <a:off x="0" y="4394012"/>
            <a:ext cx="1962150" cy="425758"/>
            <a:chOff x="5286375" y="2995888"/>
            <a:chExt cx="2089194" cy="354623"/>
          </a:xfrm>
        </p:grpSpPr>
        <p:pic>
          <p:nvPicPr>
            <p:cNvPr id="67" name="Imagen 66">
              <a:extLst>
                <a:ext uri="{FF2B5EF4-FFF2-40B4-BE49-F238E27FC236}">
                  <a16:creationId xmlns:a16="http://schemas.microsoft.com/office/drawing/2014/main" id="{BB5C4F7A-E266-4AAD-BAC8-55A95B6BCB82}"/>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8" name="CuadroTexto 67">
              <a:extLst>
                <a:ext uri="{FF2B5EF4-FFF2-40B4-BE49-F238E27FC236}">
                  <a16:creationId xmlns:a16="http://schemas.microsoft.com/office/drawing/2014/main" id="{29713E47-E698-4896-A360-56FBFAAA14BB}"/>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69" name="Grupo 68">
            <a:extLst>
              <a:ext uri="{FF2B5EF4-FFF2-40B4-BE49-F238E27FC236}">
                <a16:creationId xmlns:a16="http://schemas.microsoft.com/office/drawing/2014/main" id="{4FBD4C55-EB14-41BB-8CA2-34C4C7842178}"/>
              </a:ext>
            </a:extLst>
          </p:cNvPr>
          <p:cNvGrpSpPr/>
          <p:nvPr/>
        </p:nvGrpSpPr>
        <p:grpSpPr>
          <a:xfrm>
            <a:off x="-1" y="5255495"/>
            <a:ext cx="1951585" cy="425759"/>
            <a:chOff x="5286375" y="2995888"/>
            <a:chExt cx="2089194" cy="354623"/>
          </a:xfrm>
        </p:grpSpPr>
        <p:pic>
          <p:nvPicPr>
            <p:cNvPr id="70" name="Imagen 69">
              <a:extLst>
                <a:ext uri="{FF2B5EF4-FFF2-40B4-BE49-F238E27FC236}">
                  <a16:creationId xmlns:a16="http://schemas.microsoft.com/office/drawing/2014/main" id="{C9E9BEFA-BF9C-4484-A665-D082833CA14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71" name="CuadroTexto 70">
              <a:extLst>
                <a:ext uri="{FF2B5EF4-FFF2-40B4-BE49-F238E27FC236}">
                  <a16:creationId xmlns:a16="http://schemas.microsoft.com/office/drawing/2014/main" id="{04E02CD7-FE2F-4524-85CA-43CA6CC6FD79}"/>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72" name="CuadroTexto 71">
            <a:extLst>
              <a:ext uri="{FF2B5EF4-FFF2-40B4-BE49-F238E27FC236}">
                <a16:creationId xmlns:a16="http://schemas.microsoft.com/office/drawing/2014/main" id="{8756CE62-8B18-4887-8205-9395F7385A50}"/>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73" name="CuadroTexto 72">
            <a:extLst>
              <a:ext uri="{FF2B5EF4-FFF2-40B4-BE49-F238E27FC236}">
                <a16:creationId xmlns:a16="http://schemas.microsoft.com/office/drawing/2014/main" id="{070B3BDE-4270-4BD0-923D-651EB0835C70}"/>
              </a:ext>
            </a:extLst>
          </p:cNvPr>
          <p:cNvSpPr txBox="1"/>
          <p:nvPr/>
        </p:nvSpPr>
        <p:spPr>
          <a:xfrm>
            <a:off x="409575" y="2317794"/>
            <a:ext cx="1371300"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35" name="Freeform 183">
            <a:extLst>
              <a:ext uri="{FF2B5EF4-FFF2-40B4-BE49-F238E27FC236}">
                <a16:creationId xmlns:a16="http://schemas.microsoft.com/office/drawing/2014/main" id="{05405F82-ACBF-4EA4-9BD0-8F6F41CBA968}"/>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61DB6A2F-6DE8-4802-BE46-B784F0028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825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Saneamiento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Permite conocer las condiciones de saneamiento de las viviendas que son básicas para el funcionamiento de las mismas</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7" name="CuadroTexto 36">
            <a:extLst>
              <a:ext uri="{FF2B5EF4-FFF2-40B4-BE49-F238E27FC236}">
                <a16:creationId xmlns:a16="http://schemas.microsoft.com/office/drawing/2014/main" id="{4DF98932-A800-497C-A24E-5B08922CEC5C}"/>
              </a:ext>
            </a:extLst>
          </p:cNvPr>
          <p:cNvSpPr txBox="1"/>
          <p:nvPr/>
        </p:nvSpPr>
        <p:spPr>
          <a:xfrm>
            <a:off x="2124075" y="2019102"/>
            <a:ext cx="6096000" cy="461665"/>
          </a:xfrm>
          <a:prstGeom prst="rect">
            <a:avLst/>
          </a:prstGeom>
          <a:noFill/>
        </p:spPr>
        <p:txBody>
          <a:bodyPr wrap="square">
            <a:spAutoFit/>
          </a:bodyPr>
          <a:lstStyle/>
          <a:p>
            <a:r>
              <a:rPr lang="es-CL" sz="1200" dirty="0"/>
              <a:t>Disponibilidad de agua dentro de la vivienda. CASEN</a:t>
            </a:r>
          </a:p>
          <a:p>
            <a:r>
              <a:rPr lang="es-CL" sz="1200" dirty="0"/>
              <a:t>Medio de eliminación de excretas. CASEN</a:t>
            </a:r>
          </a:p>
        </p:txBody>
      </p:sp>
      <p:grpSp>
        <p:nvGrpSpPr>
          <p:cNvPr id="39" name="Grupo 38">
            <a:extLst>
              <a:ext uri="{FF2B5EF4-FFF2-40B4-BE49-F238E27FC236}">
                <a16:creationId xmlns:a16="http://schemas.microsoft.com/office/drawing/2014/main" id="{D84807A5-A0DA-4A11-9DBA-B923D2AB3FF2}"/>
              </a:ext>
            </a:extLst>
          </p:cNvPr>
          <p:cNvGrpSpPr/>
          <p:nvPr/>
        </p:nvGrpSpPr>
        <p:grpSpPr>
          <a:xfrm>
            <a:off x="0" y="961610"/>
            <a:ext cx="1962150" cy="425758"/>
            <a:chOff x="5286375" y="2995888"/>
            <a:chExt cx="2089194" cy="354623"/>
          </a:xfrm>
        </p:grpSpPr>
        <p:pic>
          <p:nvPicPr>
            <p:cNvPr id="41" name="Imagen 40">
              <a:extLst>
                <a:ext uri="{FF2B5EF4-FFF2-40B4-BE49-F238E27FC236}">
                  <a16:creationId xmlns:a16="http://schemas.microsoft.com/office/drawing/2014/main" id="{E50F75A8-6F4B-4A33-8F1D-344417443665}"/>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2" name="CuadroTexto 41">
              <a:extLst>
                <a:ext uri="{FF2B5EF4-FFF2-40B4-BE49-F238E27FC236}">
                  <a16:creationId xmlns:a16="http://schemas.microsoft.com/office/drawing/2014/main" id="{7FE6E652-1ECF-44A4-9EA7-07A87C6ACBB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43" name="CuadroTexto 42">
            <a:extLst>
              <a:ext uri="{FF2B5EF4-FFF2-40B4-BE49-F238E27FC236}">
                <a16:creationId xmlns:a16="http://schemas.microsoft.com/office/drawing/2014/main" id="{652BB0D9-3401-4D6F-8F1A-959CD8407FE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4" name="CuadroTexto 43">
            <a:extLst>
              <a:ext uri="{FF2B5EF4-FFF2-40B4-BE49-F238E27FC236}">
                <a16:creationId xmlns:a16="http://schemas.microsoft.com/office/drawing/2014/main" id="{766AE760-4E56-42C9-A357-3D0A6B98ACC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5" name="CuadroTexto 44">
            <a:extLst>
              <a:ext uri="{FF2B5EF4-FFF2-40B4-BE49-F238E27FC236}">
                <a16:creationId xmlns:a16="http://schemas.microsoft.com/office/drawing/2014/main" id="{282A8228-46AC-41F8-8375-9C2D894E270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6" name="CuadroTexto 45">
            <a:extLst>
              <a:ext uri="{FF2B5EF4-FFF2-40B4-BE49-F238E27FC236}">
                <a16:creationId xmlns:a16="http://schemas.microsoft.com/office/drawing/2014/main" id="{AEB06B65-EDBC-4E9F-B606-43935CE8F732}"/>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7" name="Grupo 46">
            <a:extLst>
              <a:ext uri="{FF2B5EF4-FFF2-40B4-BE49-F238E27FC236}">
                <a16:creationId xmlns:a16="http://schemas.microsoft.com/office/drawing/2014/main" id="{D35AA536-B3AE-4237-8C20-21DA960F3409}"/>
              </a:ext>
            </a:extLst>
          </p:cNvPr>
          <p:cNvGrpSpPr/>
          <p:nvPr/>
        </p:nvGrpSpPr>
        <p:grpSpPr>
          <a:xfrm>
            <a:off x="0" y="961610"/>
            <a:ext cx="1962150" cy="425758"/>
            <a:chOff x="5286375" y="2995888"/>
            <a:chExt cx="2089194" cy="354623"/>
          </a:xfrm>
        </p:grpSpPr>
        <p:pic>
          <p:nvPicPr>
            <p:cNvPr id="48" name="Imagen 47">
              <a:extLst>
                <a:ext uri="{FF2B5EF4-FFF2-40B4-BE49-F238E27FC236}">
                  <a16:creationId xmlns:a16="http://schemas.microsoft.com/office/drawing/2014/main" id="{2A43E829-1175-4F73-AE90-513A7F6FACC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9" name="CuadroTexto 48">
              <a:extLst>
                <a:ext uri="{FF2B5EF4-FFF2-40B4-BE49-F238E27FC236}">
                  <a16:creationId xmlns:a16="http://schemas.microsoft.com/office/drawing/2014/main" id="{1279A8E8-1F61-4040-9999-AE7878D5382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50" name="Grupo 49">
            <a:extLst>
              <a:ext uri="{FF2B5EF4-FFF2-40B4-BE49-F238E27FC236}">
                <a16:creationId xmlns:a16="http://schemas.microsoft.com/office/drawing/2014/main" id="{A8889115-670A-4810-BFAC-C670D4188C68}"/>
              </a:ext>
            </a:extLst>
          </p:cNvPr>
          <p:cNvGrpSpPr/>
          <p:nvPr/>
        </p:nvGrpSpPr>
        <p:grpSpPr>
          <a:xfrm>
            <a:off x="0" y="4394012"/>
            <a:ext cx="1962150" cy="425758"/>
            <a:chOff x="5286375" y="2995888"/>
            <a:chExt cx="2089194" cy="354623"/>
          </a:xfrm>
        </p:grpSpPr>
        <p:pic>
          <p:nvPicPr>
            <p:cNvPr id="54" name="Imagen 53">
              <a:extLst>
                <a:ext uri="{FF2B5EF4-FFF2-40B4-BE49-F238E27FC236}">
                  <a16:creationId xmlns:a16="http://schemas.microsoft.com/office/drawing/2014/main" id="{9F396EBC-FFB7-414B-A666-B568E9A5F1E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5" name="CuadroTexto 54">
              <a:extLst>
                <a:ext uri="{FF2B5EF4-FFF2-40B4-BE49-F238E27FC236}">
                  <a16:creationId xmlns:a16="http://schemas.microsoft.com/office/drawing/2014/main" id="{CF259FA7-FE48-4CCC-93A3-F6FE878284C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56" name="Grupo 55">
            <a:extLst>
              <a:ext uri="{FF2B5EF4-FFF2-40B4-BE49-F238E27FC236}">
                <a16:creationId xmlns:a16="http://schemas.microsoft.com/office/drawing/2014/main" id="{29D2C682-1B63-4D10-973C-FAA4B85B91B0}"/>
              </a:ext>
            </a:extLst>
          </p:cNvPr>
          <p:cNvGrpSpPr/>
          <p:nvPr/>
        </p:nvGrpSpPr>
        <p:grpSpPr>
          <a:xfrm>
            <a:off x="-1" y="5255495"/>
            <a:ext cx="1951585" cy="425759"/>
            <a:chOff x="5286375" y="2995888"/>
            <a:chExt cx="2089194" cy="354623"/>
          </a:xfrm>
        </p:grpSpPr>
        <p:pic>
          <p:nvPicPr>
            <p:cNvPr id="57" name="Imagen 56">
              <a:extLst>
                <a:ext uri="{FF2B5EF4-FFF2-40B4-BE49-F238E27FC236}">
                  <a16:creationId xmlns:a16="http://schemas.microsoft.com/office/drawing/2014/main" id="{2FCCEDAE-C6DE-4598-923B-FBB513FDDB7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105B2E8F-BD0E-4918-A102-A0798CDFAAE5}"/>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9" name="CuadroTexto 58">
            <a:extLst>
              <a:ext uri="{FF2B5EF4-FFF2-40B4-BE49-F238E27FC236}">
                <a16:creationId xmlns:a16="http://schemas.microsoft.com/office/drawing/2014/main" id="{BD1F9A51-5FAE-4E50-BB76-4E18AC9879AB}"/>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60" name="CuadroTexto 59">
            <a:extLst>
              <a:ext uri="{FF2B5EF4-FFF2-40B4-BE49-F238E27FC236}">
                <a16:creationId xmlns:a16="http://schemas.microsoft.com/office/drawing/2014/main" id="{394E1B89-F982-4E1F-8C5A-A1553D3E22D3}"/>
              </a:ext>
            </a:extLst>
          </p:cNvPr>
          <p:cNvSpPr txBox="1"/>
          <p:nvPr/>
        </p:nvSpPr>
        <p:spPr>
          <a:xfrm>
            <a:off x="336431" y="2317794"/>
            <a:ext cx="1444444"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4" name="Freeform 183">
            <a:extLst>
              <a:ext uri="{FF2B5EF4-FFF2-40B4-BE49-F238E27FC236}">
                <a16:creationId xmlns:a16="http://schemas.microsoft.com/office/drawing/2014/main" id="{5FDAA65F-A9F0-4E9D-BF46-353E815B9846}"/>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9E58629C-525C-4E39-9063-02C54D320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842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29" name="CuadroTexto 28">
            <a:extLst>
              <a:ext uri="{FF2B5EF4-FFF2-40B4-BE49-F238E27FC236}">
                <a16:creationId xmlns:a16="http://schemas.microsoft.com/office/drawing/2014/main" id="{589AC99F-2046-40F9-961F-440324492EB6}"/>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Acceso tecnológico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Se consideran datos referentes a la existencia por hogar de: TV a color; teléfono celular; teléfono fijo; acceso a Internet y computador. Para cada comuna se dividió el número de accesos por el total de hogares, identificándose un porcentaje para cada uno de los artículos considerados. </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3" name="CuadroTexto 32">
            <a:extLst>
              <a:ext uri="{FF2B5EF4-FFF2-40B4-BE49-F238E27FC236}">
                <a16:creationId xmlns:a16="http://schemas.microsoft.com/office/drawing/2014/main" id="{BDB9CD12-9E26-43E1-8DE9-387F9E85CFD1}"/>
              </a:ext>
            </a:extLst>
          </p:cNvPr>
          <p:cNvSpPr txBox="1"/>
          <p:nvPr/>
        </p:nvSpPr>
        <p:spPr>
          <a:xfrm>
            <a:off x="2235511" y="2441229"/>
            <a:ext cx="6096000" cy="276999"/>
          </a:xfrm>
          <a:prstGeom prst="rect">
            <a:avLst/>
          </a:prstGeom>
          <a:noFill/>
        </p:spPr>
        <p:txBody>
          <a:bodyPr wrap="square">
            <a:spAutoFit/>
          </a:bodyPr>
          <a:lstStyle/>
          <a:p>
            <a:r>
              <a:rPr lang="es-CL" sz="1200" dirty="0"/>
              <a:t> TV a color; teléfono celular; teléfono fijo; acceso a Internet y computador. CENSO</a:t>
            </a:r>
          </a:p>
        </p:txBody>
      </p:sp>
      <p:grpSp>
        <p:nvGrpSpPr>
          <p:cNvPr id="34" name="Grupo 33">
            <a:extLst>
              <a:ext uri="{FF2B5EF4-FFF2-40B4-BE49-F238E27FC236}">
                <a16:creationId xmlns:a16="http://schemas.microsoft.com/office/drawing/2014/main" id="{AEAD85C5-B635-4A31-9AE5-9B1B526B1612}"/>
              </a:ext>
            </a:extLst>
          </p:cNvPr>
          <p:cNvGrpSpPr/>
          <p:nvPr/>
        </p:nvGrpSpPr>
        <p:grpSpPr>
          <a:xfrm>
            <a:off x="0" y="961610"/>
            <a:ext cx="1962150" cy="425758"/>
            <a:chOff x="5286375" y="2995888"/>
            <a:chExt cx="2089194" cy="354623"/>
          </a:xfrm>
        </p:grpSpPr>
        <p:pic>
          <p:nvPicPr>
            <p:cNvPr id="35" name="Imagen 34">
              <a:extLst>
                <a:ext uri="{FF2B5EF4-FFF2-40B4-BE49-F238E27FC236}">
                  <a16:creationId xmlns:a16="http://schemas.microsoft.com/office/drawing/2014/main" id="{55D90744-0532-4C1C-A785-9A62973C1547}"/>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36" name="CuadroTexto 35">
              <a:extLst>
                <a:ext uri="{FF2B5EF4-FFF2-40B4-BE49-F238E27FC236}">
                  <a16:creationId xmlns:a16="http://schemas.microsoft.com/office/drawing/2014/main" id="{9C01DC7B-97D0-45D1-830D-EA23FFAD0C58}"/>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38" name="CuadroTexto 37">
            <a:extLst>
              <a:ext uri="{FF2B5EF4-FFF2-40B4-BE49-F238E27FC236}">
                <a16:creationId xmlns:a16="http://schemas.microsoft.com/office/drawing/2014/main" id="{911B03BD-775C-4332-A0E1-595B2A3232C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9" name="CuadroTexto 38">
            <a:extLst>
              <a:ext uri="{FF2B5EF4-FFF2-40B4-BE49-F238E27FC236}">
                <a16:creationId xmlns:a16="http://schemas.microsoft.com/office/drawing/2014/main" id="{36753DE7-C19C-42CE-9EDA-5C02FF4E591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0" name="CuadroTexto 39">
            <a:extLst>
              <a:ext uri="{FF2B5EF4-FFF2-40B4-BE49-F238E27FC236}">
                <a16:creationId xmlns:a16="http://schemas.microsoft.com/office/drawing/2014/main" id="{62132C1D-1E77-44F5-834C-44C853CBADC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1" name="CuadroTexto 40">
            <a:extLst>
              <a:ext uri="{FF2B5EF4-FFF2-40B4-BE49-F238E27FC236}">
                <a16:creationId xmlns:a16="http://schemas.microsoft.com/office/drawing/2014/main" id="{964C5CAE-866C-450E-B5A8-2697D7725495}"/>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2" name="Grupo 41">
            <a:extLst>
              <a:ext uri="{FF2B5EF4-FFF2-40B4-BE49-F238E27FC236}">
                <a16:creationId xmlns:a16="http://schemas.microsoft.com/office/drawing/2014/main" id="{DD26673F-978F-4DD0-83B9-5DDF6437B0BB}"/>
              </a:ext>
            </a:extLst>
          </p:cNvPr>
          <p:cNvGrpSpPr/>
          <p:nvPr/>
        </p:nvGrpSpPr>
        <p:grpSpPr>
          <a:xfrm>
            <a:off x="0" y="961610"/>
            <a:ext cx="1962150" cy="425758"/>
            <a:chOff x="5286375" y="2995888"/>
            <a:chExt cx="2089194" cy="354623"/>
          </a:xfrm>
        </p:grpSpPr>
        <p:pic>
          <p:nvPicPr>
            <p:cNvPr id="43" name="Imagen 42">
              <a:extLst>
                <a:ext uri="{FF2B5EF4-FFF2-40B4-BE49-F238E27FC236}">
                  <a16:creationId xmlns:a16="http://schemas.microsoft.com/office/drawing/2014/main" id="{C9C80CF0-ED6E-4C82-BE7C-AAB29B6D842C}"/>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4" name="CuadroTexto 43">
              <a:extLst>
                <a:ext uri="{FF2B5EF4-FFF2-40B4-BE49-F238E27FC236}">
                  <a16:creationId xmlns:a16="http://schemas.microsoft.com/office/drawing/2014/main" id="{A72DB939-0903-4C48-B4FF-EEC7A31C900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45" name="Grupo 44">
            <a:extLst>
              <a:ext uri="{FF2B5EF4-FFF2-40B4-BE49-F238E27FC236}">
                <a16:creationId xmlns:a16="http://schemas.microsoft.com/office/drawing/2014/main" id="{1317D634-A3CF-407E-8456-7D391C756924}"/>
              </a:ext>
            </a:extLst>
          </p:cNvPr>
          <p:cNvGrpSpPr/>
          <p:nvPr/>
        </p:nvGrpSpPr>
        <p:grpSpPr>
          <a:xfrm>
            <a:off x="0" y="4394012"/>
            <a:ext cx="1962150" cy="425758"/>
            <a:chOff x="5286375" y="2995888"/>
            <a:chExt cx="2089194" cy="354623"/>
          </a:xfrm>
        </p:grpSpPr>
        <p:pic>
          <p:nvPicPr>
            <p:cNvPr id="46" name="Imagen 45">
              <a:extLst>
                <a:ext uri="{FF2B5EF4-FFF2-40B4-BE49-F238E27FC236}">
                  <a16:creationId xmlns:a16="http://schemas.microsoft.com/office/drawing/2014/main" id="{465A50A3-0091-4AB7-97DE-C79C296828B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7" name="CuadroTexto 46">
              <a:extLst>
                <a:ext uri="{FF2B5EF4-FFF2-40B4-BE49-F238E27FC236}">
                  <a16:creationId xmlns:a16="http://schemas.microsoft.com/office/drawing/2014/main" id="{23CDDDAE-A8C5-40F7-9F87-2DA51EC6C3F9}"/>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48" name="Grupo 47">
            <a:extLst>
              <a:ext uri="{FF2B5EF4-FFF2-40B4-BE49-F238E27FC236}">
                <a16:creationId xmlns:a16="http://schemas.microsoft.com/office/drawing/2014/main" id="{C0D47838-D3C0-4DC9-AE5A-0913E71ACAE0}"/>
              </a:ext>
            </a:extLst>
          </p:cNvPr>
          <p:cNvGrpSpPr/>
          <p:nvPr/>
        </p:nvGrpSpPr>
        <p:grpSpPr>
          <a:xfrm>
            <a:off x="-1" y="5255495"/>
            <a:ext cx="1951585" cy="425759"/>
            <a:chOff x="5286375" y="2995888"/>
            <a:chExt cx="2089194" cy="354623"/>
          </a:xfrm>
        </p:grpSpPr>
        <p:pic>
          <p:nvPicPr>
            <p:cNvPr id="49" name="Imagen 48">
              <a:extLst>
                <a:ext uri="{FF2B5EF4-FFF2-40B4-BE49-F238E27FC236}">
                  <a16:creationId xmlns:a16="http://schemas.microsoft.com/office/drawing/2014/main" id="{983400D2-C05E-4DA5-877D-2C039E6DC0A4}"/>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0" name="CuadroTexto 49">
              <a:extLst>
                <a:ext uri="{FF2B5EF4-FFF2-40B4-BE49-F238E27FC236}">
                  <a16:creationId xmlns:a16="http://schemas.microsoft.com/office/drawing/2014/main" id="{ACDD06DD-4F7D-48AD-8736-3F4BACAD2A38}"/>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4" name="CuadroTexto 53">
            <a:extLst>
              <a:ext uri="{FF2B5EF4-FFF2-40B4-BE49-F238E27FC236}">
                <a16:creationId xmlns:a16="http://schemas.microsoft.com/office/drawing/2014/main" id="{2EDA2DF5-2BD4-42FB-B3FA-A613FEA7598A}"/>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5" name="CuadroTexto 54">
            <a:extLst>
              <a:ext uri="{FF2B5EF4-FFF2-40B4-BE49-F238E27FC236}">
                <a16:creationId xmlns:a16="http://schemas.microsoft.com/office/drawing/2014/main" id="{ED2453A3-13C3-4ED5-B42A-42AFB160480B}"/>
              </a:ext>
            </a:extLst>
          </p:cNvPr>
          <p:cNvSpPr txBox="1"/>
          <p:nvPr/>
        </p:nvSpPr>
        <p:spPr>
          <a:xfrm>
            <a:off x="183533" y="2317794"/>
            <a:ext cx="1597342"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57" name="Freeform 183">
            <a:extLst>
              <a:ext uri="{FF2B5EF4-FFF2-40B4-BE49-F238E27FC236}">
                <a16:creationId xmlns:a16="http://schemas.microsoft.com/office/drawing/2014/main" id="{4917C7FB-B046-4479-911C-D882839DB497}"/>
              </a:ext>
            </a:extLst>
          </p:cNvPr>
          <p:cNvSpPr>
            <a:spLocks noEditPoints="1"/>
          </p:cNvSpPr>
          <p:nvPr/>
        </p:nvSpPr>
        <p:spPr bwMode="auto">
          <a:xfrm>
            <a:off x="-1132" y="359950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25946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83" name="Group 414">
            <a:extLst>
              <a:ext uri="{FF2B5EF4-FFF2-40B4-BE49-F238E27FC236}">
                <a16:creationId xmlns:a16="http://schemas.microsoft.com/office/drawing/2014/main" id="{0274627D-1221-42F6-BAD1-48DE660EF0B2}"/>
              </a:ext>
            </a:extLst>
          </p:cNvPr>
          <p:cNvGrpSpPr/>
          <p:nvPr/>
        </p:nvGrpSpPr>
        <p:grpSpPr>
          <a:xfrm>
            <a:off x="1392411" y="1416574"/>
            <a:ext cx="1427165" cy="531195"/>
            <a:chOff x="7315617" y="3904145"/>
            <a:chExt cx="1427165" cy="531196"/>
          </a:xfrm>
        </p:grpSpPr>
        <p:sp>
          <p:nvSpPr>
            <p:cNvPr id="84" name="TextBox 415">
              <a:extLst>
                <a:ext uri="{FF2B5EF4-FFF2-40B4-BE49-F238E27FC236}">
                  <a16:creationId xmlns:a16="http://schemas.microsoft.com/office/drawing/2014/main" id="{1BA4440D-3062-42FF-A614-B5AD55A279D8}"/>
                </a:ext>
              </a:extLst>
            </p:cNvPr>
            <p:cNvSpPr txBox="1"/>
            <p:nvPr/>
          </p:nvSpPr>
          <p:spPr>
            <a:xfrm>
              <a:off x="7681294" y="3904145"/>
              <a:ext cx="69581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Region </a:t>
              </a:r>
            </a:p>
          </p:txBody>
        </p:sp>
        <p:sp>
          <p:nvSpPr>
            <p:cNvPr id="85" name="TextBox 416">
              <a:extLst>
                <a:ext uri="{FF2B5EF4-FFF2-40B4-BE49-F238E27FC236}">
                  <a16:creationId xmlns:a16="http://schemas.microsoft.com/office/drawing/2014/main" id="{51A13F8C-E4F1-44EA-AF31-86440EBA1A75}"/>
                </a:ext>
              </a:extLst>
            </p:cNvPr>
            <p:cNvSpPr txBox="1"/>
            <p:nvPr/>
          </p:nvSpPr>
          <p:spPr>
            <a:xfrm>
              <a:off x="7315617" y="4177971"/>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Metropolitana </a:t>
              </a:r>
            </a:p>
          </p:txBody>
        </p:sp>
      </p:grpSp>
      <p:grpSp>
        <p:nvGrpSpPr>
          <p:cNvPr id="89" name="Group 414">
            <a:extLst>
              <a:ext uri="{FF2B5EF4-FFF2-40B4-BE49-F238E27FC236}">
                <a16:creationId xmlns:a16="http://schemas.microsoft.com/office/drawing/2014/main" id="{8A66C81F-4468-4C66-BA2E-FBE5A5083DE0}"/>
              </a:ext>
            </a:extLst>
          </p:cNvPr>
          <p:cNvGrpSpPr/>
          <p:nvPr/>
        </p:nvGrpSpPr>
        <p:grpSpPr>
          <a:xfrm>
            <a:off x="1423476" y="2187617"/>
            <a:ext cx="1427165" cy="531194"/>
            <a:chOff x="7315617" y="3904144"/>
            <a:chExt cx="1427165" cy="531195"/>
          </a:xfrm>
        </p:grpSpPr>
        <p:sp>
          <p:nvSpPr>
            <p:cNvPr id="90" name="TextBox 415">
              <a:extLst>
                <a:ext uri="{FF2B5EF4-FFF2-40B4-BE49-F238E27FC236}">
                  <a16:creationId xmlns:a16="http://schemas.microsoft.com/office/drawing/2014/main" id="{0AB68DA2-6F9D-40F4-BDD4-D6135FF6532A}"/>
                </a:ext>
              </a:extLst>
            </p:cNvPr>
            <p:cNvSpPr txBox="1"/>
            <p:nvPr/>
          </p:nvSpPr>
          <p:spPr>
            <a:xfrm>
              <a:off x="7592361" y="3904144"/>
              <a:ext cx="87368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Provincia </a:t>
              </a:r>
            </a:p>
          </p:txBody>
        </p:sp>
        <p:sp>
          <p:nvSpPr>
            <p:cNvPr id="91" name="TextBox 416">
              <a:extLst>
                <a:ext uri="{FF2B5EF4-FFF2-40B4-BE49-F238E27FC236}">
                  <a16:creationId xmlns:a16="http://schemas.microsoft.com/office/drawing/2014/main" id="{F7F7CD7A-D798-4DAD-BB02-608BB938BCF3}"/>
                </a:ext>
              </a:extLst>
            </p:cNvPr>
            <p:cNvSpPr txBox="1"/>
            <p:nvPr/>
          </p:nvSpPr>
          <p:spPr>
            <a:xfrm>
              <a:off x="7315617" y="4177969"/>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Santiago </a:t>
              </a:r>
            </a:p>
          </p:txBody>
        </p:sp>
      </p:grpSp>
      <p:grpSp>
        <p:nvGrpSpPr>
          <p:cNvPr id="98" name="Group 136">
            <a:extLst>
              <a:ext uri="{FF2B5EF4-FFF2-40B4-BE49-F238E27FC236}">
                <a16:creationId xmlns:a16="http://schemas.microsoft.com/office/drawing/2014/main" id="{DA7EA4B6-9299-44FA-8668-A00CF576948B}"/>
              </a:ext>
            </a:extLst>
          </p:cNvPr>
          <p:cNvGrpSpPr/>
          <p:nvPr/>
        </p:nvGrpSpPr>
        <p:grpSpPr>
          <a:xfrm>
            <a:off x="1582028" y="3890973"/>
            <a:ext cx="2130848" cy="502234"/>
            <a:chOff x="8382000" y="2164122"/>
            <a:chExt cx="3212984" cy="502234"/>
          </a:xfrm>
        </p:grpSpPr>
        <p:sp>
          <p:nvSpPr>
            <p:cNvPr id="99" name="TextBox 137">
              <a:extLst>
                <a:ext uri="{FF2B5EF4-FFF2-40B4-BE49-F238E27FC236}">
                  <a16:creationId xmlns:a16="http://schemas.microsoft.com/office/drawing/2014/main" id="{3ADE841F-3330-449D-86FB-BF2C8FD04DC8}"/>
                </a:ext>
              </a:extLst>
            </p:cNvPr>
            <p:cNvSpPr txBox="1"/>
            <p:nvPr/>
          </p:nvSpPr>
          <p:spPr>
            <a:xfrm>
              <a:off x="8382000" y="2164122"/>
              <a:ext cx="1321921" cy="288147"/>
            </a:xfrm>
            <a:prstGeom prst="rect">
              <a:avLst/>
            </a:prstGeom>
            <a:noFill/>
          </p:spPr>
          <p:txBody>
            <a:bodyPr wrap="none" lIns="72000" tIns="36000" rIns="72000" bIns="36000" rtlCol="0" anchor="b">
              <a:spAutoFit/>
            </a:bodyPr>
            <a:lstStyle>
              <a:defPPr>
                <a:defRPr lang="es-CL"/>
              </a:defPPr>
              <a:lvl1pPr lvl="0" defTabSz="457200">
                <a:defRPr sz="1200" b="1">
                  <a:solidFill>
                    <a:srgbClr val="9CBE5C"/>
                  </a:solidFill>
                </a:defRPr>
              </a:lvl1pPr>
            </a:lstStyle>
            <a:p>
              <a:r>
                <a:rPr lang="en-US" sz="1400" dirty="0"/>
                <a:t>Población</a:t>
              </a:r>
              <a:endParaRPr lang="id-ID" sz="1400" dirty="0"/>
            </a:p>
          </p:txBody>
        </p:sp>
        <p:sp>
          <p:nvSpPr>
            <p:cNvPr id="100" name="TextBox 138">
              <a:extLst>
                <a:ext uri="{FF2B5EF4-FFF2-40B4-BE49-F238E27FC236}">
                  <a16:creationId xmlns:a16="http://schemas.microsoft.com/office/drawing/2014/main" id="{53C15EAD-2C71-4748-9C45-648A0E37BEDA}"/>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177,335 </a:t>
              </a:r>
              <a:r>
                <a:rPr lang="en-US" sz="1200" dirty="0" err="1">
                  <a:solidFill>
                    <a:prstClr val="white">
                      <a:lumMod val="50000"/>
                    </a:prstClr>
                  </a:solidFill>
                </a:rPr>
                <a:t>hab</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101" name="Group 140">
            <a:extLst>
              <a:ext uri="{FF2B5EF4-FFF2-40B4-BE49-F238E27FC236}">
                <a16:creationId xmlns:a16="http://schemas.microsoft.com/office/drawing/2014/main" id="{A28008D4-BA1D-402A-9CDA-33D96E7BF58D}"/>
              </a:ext>
            </a:extLst>
          </p:cNvPr>
          <p:cNvGrpSpPr/>
          <p:nvPr/>
        </p:nvGrpSpPr>
        <p:grpSpPr>
          <a:xfrm>
            <a:off x="1578545" y="3240417"/>
            <a:ext cx="2130849" cy="502234"/>
            <a:chOff x="8382000" y="2164122"/>
            <a:chExt cx="3212984" cy="502234"/>
          </a:xfrm>
        </p:grpSpPr>
        <p:sp>
          <p:nvSpPr>
            <p:cNvPr id="102" name="TextBox 141">
              <a:extLst>
                <a:ext uri="{FF2B5EF4-FFF2-40B4-BE49-F238E27FC236}">
                  <a16:creationId xmlns:a16="http://schemas.microsoft.com/office/drawing/2014/main" id="{9BF994B1-A4B1-42E9-A35F-CE2A10441A5A}"/>
                </a:ext>
              </a:extLst>
            </p:cNvPr>
            <p:cNvSpPr txBox="1"/>
            <p:nvPr/>
          </p:nvSpPr>
          <p:spPr>
            <a:xfrm>
              <a:off x="8382000" y="2164122"/>
              <a:ext cx="2462780" cy="288147"/>
            </a:xfrm>
            <a:prstGeom prst="rect">
              <a:avLst/>
            </a:prstGeom>
            <a:noFill/>
          </p:spPr>
          <p:txBody>
            <a:bodyPr wrap="none" lIns="72000" tIns="36000" rIns="72000" bIns="36000" rtlCol="0" anchor="b">
              <a:spAutoFit/>
            </a:bodyPr>
            <a:lstStyle/>
            <a:p>
              <a:pPr lvl="0" defTabSz="457200">
                <a:defRPr/>
              </a:pPr>
              <a:r>
                <a:rPr lang="es-CL" sz="1400" b="1" dirty="0">
                  <a:solidFill>
                    <a:srgbClr val="9CBE5C"/>
                  </a:solidFill>
                </a:rPr>
                <a:t>Extensión</a:t>
              </a:r>
              <a:r>
                <a:rPr lang="en-US" sz="1400" b="1" dirty="0">
                  <a:solidFill>
                    <a:srgbClr val="9CBE5C"/>
                  </a:solidFill>
                </a:rPr>
                <a:t> territorial</a:t>
              </a:r>
            </a:p>
          </p:txBody>
        </p:sp>
        <p:sp>
          <p:nvSpPr>
            <p:cNvPr id="103" name="TextBox 142">
              <a:extLst>
                <a:ext uri="{FF2B5EF4-FFF2-40B4-BE49-F238E27FC236}">
                  <a16:creationId xmlns:a16="http://schemas.microsoft.com/office/drawing/2014/main" id="{744F7B89-74E2-4903-9174-1AFFCC5E912F}"/>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rPr>
                <a:t>30,6 km²</a:t>
              </a:r>
            </a:p>
          </p:txBody>
        </p:sp>
      </p:grpSp>
      <p:grpSp>
        <p:nvGrpSpPr>
          <p:cNvPr id="104" name="Group 136">
            <a:extLst>
              <a:ext uri="{FF2B5EF4-FFF2-40B4-BE49-F238E27FC236}">
                <a16:creationId xmlns:a16="http://schemas.microsoft.com/office/drawing/2014/main" id="{6728D925-8F46-4965-995D-C81EFD0766B6}"/>
              </a:ext>
            </a:extLst>
          </p:cNvPr>
          <p:cNvGrpSpPr/>
          <p:nvPr/>
        </p:nvGrpSpPr>
        <p:grpSpPr>
          <a:xfrm>
            <a:off x="1578546" y="4422893"/>
            <a:ext cx="2130848" cy="502234"/>
            <a:chOff x="8382000" y="2164122"/>
            <a:chExt cx="3212984" cy="502234"/>
          </a:xfrm>
        </p:grpSpPr>
        <p:sp>
          <p:nvSpPr>
            <p:cNvPr id="105" name="TextBox 137">
              <a:extLst>
                <a:ext uri="{FF2B5EF4-FFF2-40B4-BE49-F238E27FC236}">
                  <a16:creationId xmlns:a16="http://schemas.microsoft.com/office/drawing/2014/main" id="{B92314BD-8D67-4E63-A7A2-C805EFC9B238}"/>
                </a:ext>
              </a:extLst>
            </p:cNvPr>
            <p:cNvSpPr txBox="1"/>
            <p:nvPr/>
          </p:nvSpPr>
          <p:spPr>
            <a:xfrm>
              <a:off x="8382000" y="2164122"/>
              <a:ext cx="2644061" cy="288147"/>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400" b="1" dirty="0">
                  <a:solidFill>
                    <a:srgbClr val="9CBE5C"/>
                  </a:solidFill>
                </a:rPr>
                <a:t>Densidad</a:t>
              </a:r>
              <a:r>
                <a:rPr kumimoji="0" lang="es-CL" sz="1400" b="1" i="0" u="none" strike="noStrike" kern="1200" cap="none" spc="0" normalizeH="0" baseline="0" dirty="0">
                  <a:ln>
                    <a:noFill/>
                  </a:ln>
                  <a:solidFill>
                    <a:srgbClr val="3B97D3"/>
                  </a:solidFill>
                  <a:effectLst/>
                  <a:uLnTx/>
                  <a:uFillTx/>
                  <a:latin typeface="Open Sans"/>
                  <a:ea typeface="+mn-ea"/>
                  <a:cs typeface="+mn-cs"/>
                </a:rPr>
                <a:t> </a:t>
              </a:r>
              <a:r>
                <a:rPr lang="es-CL" sz="1400" b="1" dirty="0">
                  <a:solidFill>
                    <a:srgbClr val="9CBE5C"/>
                  </a:solidFill>
                </a:rPr>
                <a:t>Poblacional</a:t>
              </a:r>
            </a:p>
          </p:txBody>
        </p:sp>
        <p:sp>
          <p:nvSpPr>
            <p:cNvPr id="106" name="TextBox 138">
              <a:extLst>
                <a:ext uri="{FF2B5EF4-FFF2-40B4-BE49-F238E27FC236}">
                  <a16:creationId xmlns:a16="http://schemas.microsoft.com/office/drawing/2014/main" id="{D7785788-EE5C-4706-9F1F-54B21D882468}"/>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5,8 </a:t>
              </a:r>
              <a:r>
                <a:rPr lang="en-US" sz="1200" dirty="0" err="1">
                  <a:solidFill>
                    <a:prstClr val="white">
                      <a:lumMod val="50000"/>
                    </a:prstClr>
                  </a:solidFill>
                </a:rPr>
                <a:t>hab</a:t>
              </a:r>
              <a:r>
                <a:rPr lang="en-US" sz="1200" dirty="0">
                  <a:solidFill>
                    <a:prstClr val="white">
                      <a:lumMod val="50000"/>
                    </a:prstClr>
                  </a:solidFill>
                </a:rPr>
                <a:t>/km²</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pic>
        <p:nvPicPr>
          <p:cNvPr id="9" name="Imagen 8">
            <a:extLst>
              <a:ext uri="{FF2B5EF4-FFF2-40B4-BE49-F238E27FC236}">
                <a16:creationId xmlns:a16="http://schemas.microsoft.com/office/drawing/2014/main" id="{259DB2E9-0AEB-456D-AB8B-F363D193855F}"/>
              </a:ext>
            </a:extLst>
          </p:cNvPr>
          <p:cNvPicPr>
            <a:picLocks noChangeAspect="1"/>
          </p:cNvPicPr>
          <p:nvPr/>
        </p:nvPicPr>
        <p:blipFill>
          <a:blip r:embed="rId4"/>
          <a:stretch>
            <a:fillRect/>
          </a:stretch>
        </p:blipFill>
        <p:spPr>
          <a:xfrm>
            <a:off x="4557021" y="863522"/>
            <a:ext cx="4991009" cy="5911903"/>
          </a:xfrm>
          <a:prstGeom prst="rect">
            <a:avLst/>
          </a:prstGeom>
          <a:noFill/>
        </p:spPr>
      </p:pic>
      <p:sp>
        <p:nvSpPr>
          <p:cNvPr id="11" name="CuadroTexto 10">
            <a:extLst>
              <a:ext uri="{FF2B5EF4-FFF2-40B4-BE49-F238E27FC236}">
                <a16:creationId xmlns:a16="http://schemas.microsoft.com/office/drawing/2014/main" id="{278B6F2F-02A4-43D8-83C8-764DCCAC3339}"/>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23C7E270-0B26-420F-B8CB-AD6A2DBA55DD}"/>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La Pintana</a:t>
            </a:r>
          </a:p>
        </p:txBody>
      </p:sp>
      <p:pic>
        <p:nvPicPr>
          <p:cNvPr id="10" name="Imagen 9" descr="Imagen que contiene dibujo&#10;&#10;Descripción generada automáticamente">
            <a:extLst>
              <a:ext uri="{FF2B5EF4-FFF2-40B4-BE49-F238E27FC236}">
                <a16:creationId xmlns:a16="http://schemas.microsoft.com/office/drawing/2014/main" id="{719F36CF-4DA9-49CD-82F3-0F80EBAD8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8317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4"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ppt_y</p:attrName>
                                        </p:attrNameLst>
                                      </p:cBhvr>
                                      <p:tavLst>
                                        <p:tav tm="0">
                                          <p:val>
                                            <p:strVal val="#ppt_y+#ppt_h*1.125000"/>
                                          </p:val>
                                        </p:tav>
                                        <p:tav tm="100000">
                                          <p:val>
                                            <p:strVal val="#ppt_y"/>
                                          </p:val>
                                        </p:tav>
                                      </p:tavLst>
                                    </p:anim>
                                    <p:animEffect transition="in" filter="wipe(up)">
                                      <p:cBhvr>
                                        <p:cTn id="12" dur="500"/>
                                        <p:tgtEl>
                                          <p:spTgt spid="89"/>
                                        </p:tgtEl>
                                      </p:cBhvr>
                                    </p:animEffect>
                                  </p:childTnLst>
                                </p:cTn>
                              </p:par>
                              <p:par>
                                <p:cTn id="13" presetID="22" presetClass="entr" presetSubtype="8"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par>
                                <p:cTn id="16" presetID="22" presetClass="entr" presetSubtype="8"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500"/>
                                        <p:tgtEl>
                                          <p:spTgt spid="101"/>
                                        </p:tgtEl>
                                      </p:cBhvr>
                                    </p:animEffect>
                                  </p:childTnLst>
                                </p:cTn>
                              </p:par>
                              <p:par>
                                <p:cTn id="19" presetID="22" presetClass="entr" presetSubtype="8"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wipe(left)">
                                      <p:cBhvr>
                                        <p:cTn id="21" dur="500"/>
                                        <p:tgtEl>
                                          <p:spTgt spid="104"/>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solidFill>
            <a:schemeClr val="accent4"/>
          </a:solidFill>
          <a:ln>
            <a:solidFill>
              <a:schemeClr val="bg2"/>
            </a:solidFill>
          </a:ln>
        </p:spPr>
        <p:txBody>
          <a:bodyPr wrap="square">
            <a:spAutoFit/>
          </a:bodyPr>
          <a:lstStyle/>
          <a:p>
            <a:pPr algn="ctr"/>
            <a:r>
              <a:rPr lang="es-CL" sz="1400" dirty="0"/>
              <a:t>Índice de competitividad</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5088698" y="837683"/>
            <a:ext cx="1628775" cy="307777"/>
          </a:xfrm>
          <a:prstGeom prst="rect">
            <a:avLst/>
          </a:prstGeom>
          <a:solidFill>
            <a:schemeClr val="bg1"/>
          </a:solidFill>
          <a:ln>
            <a:solidFill>
              <a:schemeClr val="bg2"/>
            </a:solidFill>
          </a:ln>
        </p:spPr>
        <p:txBody>
          <a:bodyPr wrap="square">
            <a:spAutoFit/>
          </a:bodyPr>
          <a:lstStyle/>
          <a:p>
            <a:pPr algn="ctr"/>
            <a:r>
              <a:rPr lang="es-ES" sz="1400" dirty="0"/>
              <a:t>Jerarquía funcional</a:t>
            </a:r>
          </a:p>
        </p:txBody>
      </p:sp>
      <p:sp>
        <p:nvSpPr>
          <p:cNvPr id="3" name="CuadroTexto 2">
            <a:extLst>
              <a:ext uri="{FF2B5EF4-FFF2-40B4-BE49-F238E27FC236}">
                <a16:creationId xmlns:a16="http://schemas.microsoft.com/office/drawing/2014/main" id="{937717AC-BCEA-46B7-8C19-99269198C908}"/>
              </a:ext>
            </a:extLst>
          </p:cNvPr>
          <p:cNvSpPr txBox="1"/>
          <p:nvPr/>
        </p:nvSpPr>
        <p:spPr>
          <a:xfrm>
            <a:off x="485775" y="2317794"/>
            <a:ext cx="12951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3" name="CuadroTexto 32">
            <a:extLst>
              <a:ext uri="{FF2B5EF4-FFF2-40B4-BE49-F238E27FC236}">
                <a16:creationId xmlns:a16="http://schemas.microsoft.com/office/drawing/2014/main" id="{3A6C3099-0F9C-4008-8A6F-548984E7F586}"/>
              </a:ext>
            </a:extLst>
          </p:cNvPr>
          <p:cNvSpPr txBox="1"/>
          <p:nvPr/>
        </p:nvSpPr>
        <p:spPr>
          <a:xfrm>
            <a:off x="2155405" y="4571048"/>
            <a:ext cx="4911103" cy="1015663"/>
          </a:xfrm>
          <a:prstGeom prst="rect">
            <a:avLst/>
          </a:prstGeom>
          <a:noFill/>
        </p:spPr>
        <p:txBody>
          <a:bodyPr wrap="square">
            <a:spAutoFit/>
          </a:bodyPr>
          <a:lstStyle/>
          <a:p>
            <a:r>
              <a:rPr lang="es-CL" sz="1200" b="1" dirty="0"/>
              <a:t>2. Gobierno</a:t>
            </a:r>
          </a:p>
          <a:p>
            <a:pPr marL="171450" indent="-171450">
              <a:buFont typeface="Arial" panose="020B0604020202020204" pitchFamily="34" charset="0"/>
              <a:buChar char="•"/>
            </a:pPr>
            <a:r>
              <a:rPr lang="es-CL" sz="1200" dirty="0"/>
              <a:t>monto de ingresos municipales propios permanentes por habitante </a:t>
            </a:r>
          </a:p>
          <a:p>
            <a:pPr marL="171450" indent="-171450">
              <a:buFont typeface="Arial" panose="020B0604020202020204" pitchFamily="34" charset="0"/>
              <a:buChar char="•"/>
            </a:pPr>
            <a:r>
              <a:rPr lang="es-CL" sz="1200" dirty="0"/>
              <a:t>número de denuncias por delitos de mayor connotación social por cada 100 mil habitantes </a:t>
            </a:r>
          </a:p>
          <a:p>
            <a:pPr marL="171450" indent="-171450">
              <a:buFont typeface="Arial" panose="020B0604020202020204" pitchFamily="34" charset="0"/>
              <a:buChar char="•"/>
            </a:pPr>
            <a:r>
              <a:rPr lang="es-CL" sz="1200" dirty="0"/>
              <a:t>crecimiento experimentado de denuncias</a:t>
            </a:r>
          </a:p>
        </p:txBody>
      </p:sp>
      <p:sp>
        <p:nvSpPr>
          <p:cNvPr id="34" name="CuadroTexto 33">
            <a:extLst>
              <a:ext uri="{FF2B5EF4-FFF2-40B4-BE49-F238E27FC236}">
                <a16:creationId xmlns:a16="http://schemas.microsoft.com/office/drawing/2014/main" id="{A6F27170-9DAF-451C-A79F-B372FC9ED542}"/>
              </a:ext>
            </a:extLst>
          </p:cNvPr>
          <p:cNvSpPr txBox="1"/>
          <p:nvPr/>
        </p:nvSpPr>
        <p:spPr>
          <a:xfrm>
            <a:off x="2180034" y="2791207"/>
            <a:ext cx="4911103" cy="1200329"/>
          </a:xfrm>
          <a:prstGeom prst="rect">
            <a:avLst/>
          </a:prstGeom>
          <a:noFill/>
        </p:spPr>
        <p:txBody>
          <a:bodyPr wrap="square">
            <a:spAutoFit/>
          </a:bodyPr>
          <a:lstStyle/>
          <a:p>
            <a:r>
              <a:rPr lang="es-CL" sz="1200" b="1" dirty="0"/>
              <a:t>1. Economía</a:t>
            </a:r>
          </a:p>
          <a:p>
            <a:pPr marL="171450" indent="-171450">
              <a:buFont typeface="Arial" panose="020B0604020202020204" pitchFamily="34" charset="0"/>
              <a:buChar char="•"/>
            </a:pPr>
            <a:r>
              <a:rPr lang="es-CL" sz="1200" dirty="0"/>
              <a:t>ingreso autónomo del hogar</a:t>
            </a:r>
          </a:p>
          <a:p>
            <a:pPr marL="171450" indent="-171450">
              <a:buFont typeface="Arial" panose="020B0604020202020204" pitchFamily="34" charset="0"/>
              <a:buChar char="•"/>
            </a:pPr>
            <a:r>
              <a:rPr lang="es-CL" sz="1200" dirty="0"/>
              <a:t>crecimiento registrado por este ingreso entre 1998 y 2006</a:t>
            </a:r>
          </a:p>
          <a:p>
            <a:pPr marL="171450" indent="-171450">
              <a:buFont typeface="Arial" panose="020B0604020202020204" pitchFamily="34" charset="0"/>
              <a:buChar char="•"/>
            </a:pPr>
            <a:r>
              <a:rPr lang="es-CL" sz="1200" dirty="0"/>
              <a:t>monto promedio de la inversión pública total por habitante </a:t>
            </a:r>
          </a:p>
          <a:p>
            <a:pPr marL="171450" indent="-171450">
              <a:buFont typeface="Arial" panose="020B0604020202020204" pitchFamily="34" charset="0"/>
              <a:buChar char="•"/>
            </a:pPr>
            <a:r>
              <a:rPr lang="es-CL" sz="1200" dirty="0"/>
              <a:t>número de empresas medianas y grandes por cada 1.000 personas ocupadas en la comuna. </a:t>
            </a:r>
          </a:p>
        </p:txBody>
      </p:sp>
      <p:sp>
        <p:nvSpPr>
          <p:cNvPr id="36" name="CuadroTexto 35">
            <a:extLst>
              <a:ext uri="{FF2B5EF4-FFF2-40B4-BE49-F238E27FC236}">
                <a16:creationId xmlns:a16="http://schemas.microsoft.com/office/drawing/2014/main" id="{9E0BDA10-0C3D-4167-AC1C-43F6D1B6DBBE}"/>
              </a:ext>
            </a:extLst>
          </p:cNvPr>
          <p:cNvSpPr txBox="1"/>
          <p:nvPr/>
        </p:nvSpPr>
        <p:spPr>
          <a:xfrm>
            <a:off x="7147696" y="4571048"/>
            <a:ext cx="491110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4. Personas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años promedio de escolaridad de la población en edad de trabajar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los resultados de las pruebas SIMCE aplicados a 4° básico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personas entre 20 y 24 años con a lo menos doce años de estudios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participación en la fuerza de trabajo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promedio de los años de vida potencialmente perdidos, AVPP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fecundidad específica de adolescentes entre 15 y 19 años, promedio </a:t>
            </a:r>
          </a:p>
        </p:txBody>
      </p:sp>
      <p:sp>
        <p:nvSpPr>
          <p:cNvPr id="38" name="CuadroTexto 37">
            <a:extLst>
              <a:ext uri="{FF2B5EF4-FFF2-40B4-BE49-F238E27FC236}">
                <a16:creationId xmlns:a16="http://schemas.microsoft.com/office/drawing/2014/main" id="{08C70FD3-B9B0-4CF6-94D8-5E9FDA4A357C}"/>
              </a:ext>
            </a:extLst>
          </p:cNvPr>
          <p:cNvSpPr txBox="1"/>
          <p:nvPr/>
        </p:nvSpPr>
        <p:spPr>
          <a:xfrm>
            <a:off x="7147696" y="2806280"/>
            <a:ext cx="4911103"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3. Infraestructura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energía eléctrica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agua potable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eliminación de excretas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teléfono de red fija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proporción de hogares de la comuna equipados con computador y conexión a internet</a:t>
            </a:r>
          </a:p>
        </p:txBody>
      </p:sp>
      <p:sp>
        <p:nvSpPr>
          <p:cNvPr id="13" name="CuadroTexto 12">
            <a:extLst>
              <a:ext uri="{FF2B5EF4-FFF2-40B4-BE49-F238E27FC236}">
                <a16:creationId xmlns:a16="http://schemas.microsoft.com/office/drawing/2014/main" id="{8AFC2AEF-BEBE-413E-B69F-CD5A881FB1C0}"/>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Competitividad</a:t>
            </a:r>
          </a:p>
        </p:txBody>
      </p:sp>
      <p:sp>
        <p:nvSpPr>
          <p:cNvPr id="15" name="CuadroTexto 14">
            <a:extLst>
              <a:ext uri="{FF2B5EF4-FFF2-40B4-BE49-F238E27FC236}">
                <a16:creationId xmlns:a16="http://schemas.microsoft.com/office/drawing/2014/main" id="{27915FF2-725F-4E9C-A4B2-0EFC5B65A54B}"/>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dirty="0">
                <a:solidFill>
                  <a:srgbClr val="000000"/>
                </a:solidFill>
                <a:latin typeface="Calibri" panose="020F0502020204030204" pitchFamily="34" charset="0"/>
              </a:rPr>
              <a:t>Tiene</a:t>
            </a:r>
            <a:r>
              <a:rPr lang="es-CL" sz="1000" b="0" i="0" u="none" strike="noStrike" dirty="0">
                <a:solidFill>
                  <a:srgbClr val="000000"/>
                </a:solidFill>
                <a:effectLst/>
                <a:latin typeface="Calibri" panose="020F0502020204030204" pitchFamily="34" charset="0"/>
              </a:rPr>
              <a:t> por objetivo identificar las unidades territoriales de la Región que presentan un potencial de desarrollo económico más débil, con el fin de focalizar los esfuerzos de las políticas públicas en esas localidades y poder restablecer sus capacidades</a:t>
            </a:r>
            <a:r>
              <a:rPr lang="es-CL" sz="1000" b="0" i="1" u="none" strike="noStrike" dirty="0">
                <a:solidFill>
                  <a:srgbClr val="000000"/>
                </a:solidFill>
                <a:effectLst/>
                <a:latin typeface="Calibri" panose="020F0502020204030204" pitchFamily="34" charset="0"/>
              </a:rPr>
              <a:t>. Competitividad: la capacidad de mantener un ritmo de crecimiento económico sustentables. </a:t>
            </a:r>
            <a:endParaRPr lang="es-CL" sz="1000" i="1" dirty="0"/>
          </a:p>
        </p:txBody>
      </p:sp>
      <p:sp>
        <p:nvSpPr>
          <p:cNvPr id="37" name="Freeform 183">
            <a:extLst>
              <a:ext uri="{FF2B5EF4-FFF2-40B4-BE49-F238E27FC236}">
                <a16:creationId xmlns:a16="http://schemas.microsoft.com/office/drawing/2014/main" id="{B77CC7E3-6D12-41BB-A501-50A2177A23C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65464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0" name="CuadroTexto 19">
            <a:extLst>
              <a:ext uri="{FF2B5EF4-FFF2-40B4-BE49-F238E27FC236}">
                <a16:creationId xmlns:a16="http://schemas.microsoft.com/office/drawing/2014/main" id="{4F16C612-709C-4236-9028-C33D9C9795A9}"/>
              </a:ext>
            </a:extLst>
          </p:cNvPr>
          <p:cNvSpPr txBox="1"/>
          <p:nvPr/>
        </p:nvSpPr>
        <p:spPr>
          <a:xfrm>
            <a:off x="2321388" y="950753"/>
            <a:ext cx="1628775" cy="307777"/>
          </a:xfrm>
          <a:prstGeom prst="rect">
            <a:avLst/>
          </a:prstGeom>
          <a:noFill/>
          <a:ln>
            <a:solidFill>
              <a:schemeClr val="bg2"/>
            </a:solidFill>
          </a:ln>
        </p:spPr>
        <p:txBody>
          <a:bodyPr wrap="square">
            <a:spAutoFit/>
          </a:bodyPr>
          <a:lstStyle/>
          <a:p>
            <a:pPr algn="ctr"/>
            <a:r>
              <a:rPr lang="es-CL" sz="1400" dirty="0"/>
              <a:t>Generalidades</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6131786" y="950753"/>
            <a:ext cx="1628775" cy="308491"/>
          </a:xfrm>
          <a:prstGeom prst="rect">
            <a:avLst/>
          </a:prstGeom>
          <a:noFill/>
          <a:ln>
            <a:solidFill>
              <a:schemeClr val="bg2"/>
            </a:solidFill>
          </a:ln>
        </p:spPr>
        <p:txBody>
          <a:bodyPr wrap="square">
            <a:spAutoFit/>
          </a:bodyPr>
          <a:lstStyle/>
          <a:p>
            <a:pPr algn="ctr"/>
            <a:r>
              <a:rPr lang="es-CL" sz="1400" dirty="0"/>
              <a:t>Índice de Ruralidad </a:t>
            </a:r>
          </a:p>
        </p:txBody>
      </p:sp>
      <p:sp>
        <p:nvSpPr>
          <p:cNvPr id="22" name="CuadroTexto 21">
            <a:extLst>
              <a:ext uri="{FF2B5EF4-FFF2-40B4-BE49-F238E27FC236}">
                <a16:creationId xmlns:a16="http://schemas.microsoft.com/office/drawing/2014/main" id="{1AEB6026-70B1-472A-992F-F39C66B2A620}"/>
              </a:ext>
            </a:extLst>
          </p:cNvPr>
          <p:cNvSpPr txBox="1"/>
          <p:nvPr/>
        </p:nvSpPr>
        <p:spPr>
          <a:xfrm>
            <a:off x="8036985" y="9507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a:t>Desplazamiento</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4226587" y="950753"/>
            <a:ext cx="1628775" cy="308491"/>
          </a:xfrm>
          <a:prstGeom prst="rect">
            <a:avLst/>
          </a:prstGeom>
          <a:noFill/>
          <a:ln>
            <a:solidFill>
              <a:schemeClr val="bg2"/>
            </a:solidFill>
          </a:ln>
        </p:spPr>
        <p:txBody>
          <a:bodyPr wrap="square">
            <a:spAutoFit/>
          </a:bodyPr>
          <a:lstStyle/>
          <a:p>
            <a:pPr algn="ctr"/>
            <a:r>
              <a:rPr lang="es-CL" sz="1400" dirty="0"/>
              <a:t>Demografía </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38325" y="2326504"/>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71451" y="2609442"/>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74681" y="2938547"/>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 name="CuadroTexto 4">
            <a:extLst>
              <a:ext uri="{FF2B5EF4-FFF2-40B4-BE49-F238E27FC236}">
                <a16:creationId xmlns:a16="http://schemas.microsoft.com/office/drawing/2014/main" id="{22EB0BB7-4EB6-444B-9B7D-A6AEA9302291}"/>
              </a:ext>
            </a:extLst>
          </p:cNvPr>
          <p:cNvSpPr txBox="1"/>
          <p:nvPr/>
        </p:nvSpPr>
        <p:spPr>
          <a:xfrm>
            <a:off x="183533" y="1950796"/>
            <a:ext cx="1635592" cy="292388"/>
          </a:xfrm>
          <a:prstGeom prst="rect">
            <a:avLst/>
          </a:prstGeom>
          <a:solidFill>
            <a:srgbClr val="FFC000"/>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8" name="CuadroTexto 7">
            <a:hlinkClick r:id="" action="ppaction://noaction"/>
            <a:extLst>
              <a:ext uri="{FF2B5EF4-FFF2-40B4-BE49-F238E27FC236}">
                <a16:creationId xmlns:a16="http://schemas.microsoft.com/office/drawing/2014/main" id="{2C8D75B8-EDD8-4CD4-B4C0-419CCE9F763E}"/>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C0999A4F-0200-4915-AAAC-F18353AAE599}"/>
              </a:ext>
            </a:extLst>
          </p:cNvPr>
          <p:cNvSpPr txBox="1"/>
          <p:nvPr/>
        </p:nvSpPr>
        <p:spPr>
          <a:xfrm>
            <a:off x="9870612" y="950753"/>
            <a:ext cx="1628775" cy="308491"/>
          </a:xfrm>
          <a:prstGeom prst="rect">
            <a:avLst/>
          </a:prstGeom>
          <a:solidFill>
            <a:srgbClr val="FFC000"/>
          </a:solidFill>
          <a:ln>
            <a:solidFill>
              <a:schemeClr val="bg2"/>
            </a:solidFill>
          </a:ln>
        </p:spPr>
        <p:txBody>
          <a:bodyPr wrap="square">
            <a:spAutoFit/>
          </a:bodyPr>
          <a:lstStyle>
            <a:defPPr>
              <a:defRPr lang="es-CL"/>
            </a:defPPr>
            <a:lvl1pPr>
              <a:defRPr sz="1400"/>
            </a:lvl1pPr>
          </a:lstStyle>
          <a:p>
            <a:pPr algn="ctr"/>
            <a:r>
              <a:rPr lang="es-ES" dirty="0"/>
              <a:t>Jerarquía funcional</a:t>
            </a:r>
          </a:p>
        </p:txBody>
      </p:sp>
      <p:sp>
        <p:nvSpPr>
          <p:cNvPr id="13" name="CuadroTexto 12">
            <a:extLst>
              <a:ext uri="{FF2B5EF4-FFF2-40B4-BE49-F238E27FC236}">
                <a16:creationId xmlns:a16="http://schemas.microsoft.com/office/drawing/2014/main" id="{DC439534-B257-43AE-895A-6880FBA5202E}"/>
              </a:ext>
            </a:extLst>
          </p:cNvPr>
          <p:cNvSpPr txBox="1"/>
          <p:nvPr/>
        </p:nvSpPr>
        <p:spPr>
          <a:xfrm>
            <a:off x="2321388" y="1491895"/>
            <a:ext cx="1628775" cy="276999"/>
          </a:xfrm>
          <a:prstGeom prst="rect">
            <a:avLst/>
          </a:prstGeom>
          <a:solidFill>
            <a:srgbClr val="7030A0"/>
          </a:solidFill>
        </p:spPr>
        <p:txBody>
          <a:bodyPr wrap="square">
            <a:spAutoFit/>
          </a:bodyPr>
          <a:lstStyle/>
          <a:p>
            <a:pPr algn="ctr"/>
            <a:r>
              <a:rPr lang="es-CL" sz="1200" dirty="0">
                <a:solidFill>
                  <a:schemeClr val="bg1"/>
                </a:solidFill>
              </a:rPr>
              <a:t>Índice de Davies</a:t>
            </a:r>
          </a:p>
        </p:txBody>
      </p:sp>
      <p:sp>
        <p:nvSpPr>
          <p:cNvPr id="14" name="CuadroTexto 13">
            <a:extLst>
              <a:ext uri="{FF2B5EF4-FFF2-40B4-BE49-F238E27FC236}">
                <a16:creationId xmlns:a16="http://schemas.microsoft.com/office/drawing/2014/main" id="{C0214F24-0CBD-40EC-8B01-0E077CC603EE}"/>
              </a:ext>
            </a:extLst>
          </p:cNvPr>
          <p:cNvSpPr txBox="1"/>
          <p:nvPr/>
        </p:nvSpPr>
        <p:spPr>
          <a:xfrm>
            <a:off x="4226587" y="1507283"/>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Mide el nivel de funcionalidad. Sintetiza la cantidad y diversidad de actividades económicas presentes en un asentamiento urbano.</a:t>
            </a:r>
            <a:endParaRPr lang="es-CL" sz="1000" dirty="0"/>
          </a:p>
        </p:txBody>
      </p:sp>
      <p:sp>
        <p:nvSpPr>
          <p:cNvPr id="15" name="CuadroTexto 14">
            <a:extLst>
              <a:ext uri="{FF2B5EF4-FFF2-40B4-BE49-F238E27FC236}">
                <a16:creationId xmlns:a16="http://schemas.microsoft.com/office/drawing/2014/main" id="{A1EBD3CC-D4BB-4920-BEB8-B295311774B3}"/>
              </a:ext>
            </a:extLst>
          </p:cNvPr>
          <p:cNvSpPr txBox="1"/>
          <p:nvPr/>
        </p:nvSpPr>
        <p:spPr>
          <a:xfrm>
            <a:off x="7760561" y="1925211"/>
            <a:ext cx="3986013" cy="646331"/>
          </a:xfrm>
          <a:prstGeom prst="rect">
            <a:avLst/>
          </a:prstGeom>
          <a:noFill/>
        </p:spPr>
        <p:txBody>
          <a:bodyPr wrap="square">
            <a:spAutoFit/>
          </a:bodyPr>
          <a:lstStyle/>
          <a:p>
            <a:r>
              <a:rPr lang="es-CL" sz="1200" dirty="0"/>
              <a:t>Ciudad de funcionalidad Mediana: índice entre 1.500 - 2.000. </a:t>
            </a:r>
          </a:p>
          <a:p>
            <a:r>
              <a:rPr lang="es-CL" sz="1200" dirty="0"/>
              <a:t>Ciudad de funcionalidad Menor: índice entre 200 - 1.499. </a:t>
            </a:r>
          </a:p>
          <a:p>
            <a:r>
              <a:rPr lang="es-CL" sz="1200" dirty="0"/>
              <a:t>Pueblos. Poseen un índice inferior a 200.</a:t>
            </a:r>
          </a:p>
        </p:txBody>
      </p:sp>
      <p:sp>
        <p:nvSpPr>
          <p:cNvPr id="34" name="Freeform 183">
            <a:extLst>
              <a:ext uri="{FF2B5EF4-FFF2-40B4-BE49-F238E27FC236}">
                <a16:creationId xmlns:a16="http://schemas.microsoft.com/office/drawing/2014/main" id="{604197B7-59D6-4753-AE53-6D5AA491F61B}"/>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5054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solidFill>
            <a:schemeClr val="accent4"/>
          </a:solidFill>
          <a:ln>
            <a:solidFill>
              <a:schemeClr val="bg2"/>
            </a:solidFill>
          </a:ln>
        </p:spPr>
        <p:txBody>
          <a:bodyPr wrap="square">
            <a:spAutoFit/>
          </a:bodyPr>
          <a:lstStyle/>
          <a:p>
            <a:pPr algn="ctr"/>
            <a:r>
              <a:rPr lang="es-CL" sz="1400" dirty="0"/>
              <a:t>Equipamiento artístico y cultural </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307777"/>
          </a:xfrm>
          <a:prstGeom prst="rect">
            <a:avLst/>
          </a:prstGeom>
          <a:noFill/>
          <a:ln>
            <a:solidFill>
              <a:schemeClr val="bg2"/>
            </a:solidFill>
          </a:ln>
        </p:spPr>
        <p:txBody>
          <a:bodyPr wrap="square">
            <a:spAutoFit/>
          </a:bodyPr>
          <a:lstStyle/>
          <a:p>
            <a:pPr algn="ctr"/>
            <a:r>
              <a:rPr lang="es-CL" sz="1400" dirty="0" err="1"/>
              <a:t>xxxx</a:t>
            </a:r>
            <a:endParaRPr lang="es-CL" sz="1400" dirty="0"/>
          </a:p>
        </p:txBody>
      </p:sp>
      <p:sp>
        <p:nvSpPr>
          <p:cNvPr id="34" name="CuadroTexto 33">
            <a:extLst>
              <a:ext uri="{FF2B5EF4-FFF2-40B4-BE49-F238E27FC236}">
                <a16:creationId xmlns:a16="http://schemas.microsoft.com/office/drawing/2014/main" id="{90ACAA30-9993-43A1-98F8-2580A2B56BD8}"/>
              </a:ext>
            </a:extLst>
          </p:cNvPr>
          <p:cNvSpPr txBox="1"/>
          <p:nvPr/>
        </p:nvSpPr>
        <p:spPr>
          <a:xfrm>
            <a:off x="2876550" y="2480767"/>
            <a:ext cx="7619999" cy="646331"/>
          </a:xfrm>
          <a:prstGeom prst="rect">
            <a:avLst/>
          </a:prstGeom>
          <a:noFill/>
        </p:spPr>
        <p:txBody>
          <a:bodyPr wrap="square">
            <a:spAutoFit/>
          </a:bodyPr>
          <a:lstStyle/>
          <a:p>
            <a:r>
              <a:rPr lang="es-CL" sz="1200" dirty="0"/>
              <a:t>	</a:t>
            </a:r>
          </a:p>
          <a:p>
            <a:r>
              <a:rPr lang="es-CL" sz="1200" dirty="0"/>
              <a:t>Consejo Nacional de la Cultura y las Artes: </a:t>
            </a:r>
            <a:r>
              <a:rPr lang="es-CL" sz="1200" dirty="0">
                <a:hlinkClick r:id="rId5"/>
              </a:rPr>
              <a:t>http://observatorio.cultura.gob.cl/#titulo-espacios-culturales</a:t>
            </a:r>
            <a:endParaRPr lang="es-CL" sz="1200" dirty="0"/>
          </a:p>
          <a:p>
            <a:endParaRPr lang="es-CL" sz="1200" dirty="0"/>
          </a:p>
        </p:txBody>
      </p:sp>
      <p:sp>
        <p:nvSpPr>
          <p:cNvPr id="35" name="CuadroTexto 34">
            <a:extLst>
              <a:ext uri="{FF2B5EF4-FFF2-40B4-BE49-F238E27FC236}">
                <a16:creationId xmlns:a16="http://schemas.microsoft.com/office/drawing/2014/main" id="{DD3FB37A-96A9-4089-8203-D13987454703}"/>
              </a:ext>
            </a:extLst>
          </p:cNvPr>
          <p:cNvSpPr txBox="1"/>
          <p:nvPr/>
        </p:nvSpPr>
        <p:spPr>
          <a:xfrm>
            <a:off x="2876551" y="2243184"/>
            <a:ext cx="6096000" cy="276999"/>
          </a:xfrm>
          <a:prstGeom prst="rect">
            <a:avLst/>
          </a:prstGeom>
          <a:noFill/>
        </p:spPr>
        <p:txBody>
          <a:bodyPr wrap="square">
            <a:spAutoFit/>
          </a:bodyPr>
          <a:lstStyle/>
          <a:p>
            <a:r>
              <a:rPr lang="es-CL" sz="1200" dirty="0"/>
              <a:t>Bibliotecas, Archivos y Museos, Galerías de Arte, Teatros y/o salas de Exhibición y Cines	</a:t>
            </a:r>
          </a:p>
        </p:txBody>
      </p:sp>
      <p:sp>
        <p:nvSpPr>
          <p:cNvPr id="31" name="Freeform 183">
            <a:extLst>
              <a:ext uri="{FF2B5EF4-FFF2-40B4-BE49-F238E27FC236}">
                <a16:creationId xmlns:a16="http://schemas.microsoft.com/office/drawing/2014/main" id="{297790C8-7E4E-46B6-B01A-BCA25251695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261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noFill/>
          <a:ln>
            <a:solidFill>
              <a:schemeClr val="bg2"/>
            </a:solidFill>
          </a:ln>
        </p:spPr>
        <p:txBody>
          <a:bodyPr wrap="square">
            <a:spAutoFit/>
          </a:bodyPr>
          <a:lstStyle/>
          <a:p>
            <a:pPr algn="ctr"/>
            <a:endParaRPr lang="es-CL" sz="1400" dirty="0"/>
          </a:p>
        </p:txBody>
      </p:sp>
      <p:sp>
        <p:nvSpPr>
          <p:cNvPr id="11" name="CuadroTexto 10">
            <a:extLst>
              <a:ext uri="{FF2B5EF4-FFF2-40B4-BE49-F238E27FC236}">
                <a16:creationId xmlns:a16="http://schemas.microsoft.com/office/drawing/2014/main" id="{8D7A85D1-1035-4686-87B6-14E13FA9E516}"/>
              </a:ext>
            </a:extLst>
          </p:cNvPr>
          <p:cNvSpPr txBox="1"/>
          <p:nvPr/>
        </p:nvSpPr>
        <p:spPr>
          <a:xfrm>
            <a:off x="7938822" y="866712"/>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9844021" y="866712"/>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5128947" y="854781"/>
            <a:ext cx="2138628" cy="307777"/>
          </a:xfrm>
          <a:prstGeom prst="rect">
            <a:avLst/>
          </a:prstGeom>
          <a:solidFill>
            <a:schemeClr val="accent4"/>
          </a:solidFill>
          <a:ln>
            <a:solidFill>
              <a:schemeClr val="bg2"/>
            </a:solidFill>
          </a:ln>
        </p:spPr>
        <p:txBody>
          <a:bodyPr wrap="square">
            <a:spAutoFit/>
          </a:bodyPr>
          <a:lstStyle/>
          <a:p>
            <a:pPr algn="ctr"/>
            <a:endParaRPr lang="es-CL" sz="1400" dirty="0"/>
          </a:p>
        </p:txBody>
      </p:sp>
      <p:sp>
        <p:nvSpPr>
          <p:cNvPr id="29" name="Freeform 183">
            <a:extLst>
              <a:ext uri="{FF2B5EF4-FFF2-40B4-BE49-F238E27FC236}">
                <a16:creationId xmlns:a16="http://schemas.microsoft.com/office/drawing/2014/main" id="{1B967679-B42C-42A5-9426-7EFB84DFD912}"/>
              </a:ext>
            </a:extLst>
          </p:cNvPr>
          <p:cNvSpPr>
            <a:spLocks noEditPoints="1"/>
          </p:cNvSpPr>
          <p:nvPr/>
        </p:nvSpPr>
        <p:spPr bwMode="auto">
          <a:xfrm>
            <a:off x="-1" y="3623970"/>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4793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826ECD0-8571-494D-A6C9-20615970AB5B}"/>
              </a:ext>
            </a:extLst>
          </p:cNvPr>
          <p:cNvSpPr txBox="1"/>
          <p:nvPr/>
        </p:nvSpPr>
        <p:spPr>
          <a:xfrm>
            <a:off x="19050" y="8662"/>
            <a:ext cx="12124728" cy="2585323"/>
          </a:xfrm>
          <a:prstGeom prst="rect">
            <a:avLst/>
          </a:prstGeom>
          <a:noFill/>
        </p:spPr>
        <p:txBody>
          <a:bodyPr wrap="square">
            <a:spAutoFit/>
          </a:bodyPr>
          <a:lstStyle/>
          <a:p>
            <a:r>
              <a:rPr lang="es-CL" sz="1350" dirty="0"/>
              <a:t>En este contexto, la utilidad social y política que se le otorga a los datos del censo se resume en seis ámbitos: </a:t>
            </a:r>
          </a:p>
          <a:p>
            <a:r>
              <a:rPr lang="es-CL" sz="1350" b="1" dirty="0">
                <a:solidFill>
                  <a:schemeClr val="bg1">
                    <a:lumMod val="50000"/>
                  </a:schemeClr>
                </a:solidFill>
              </a:rPr>
              <a:t>1. </a:t>
            </a:r>
            <a:r>
              <a:rPr lang="es-CL" sz="1350" b="1" u="sng" dirty="0">
                <a:solidFill>
                  <a:schemeClr val="bg1">
                    <a:lumMod val="50000"/>
                  </a:schemeClr>
                </a:solidFill>
              </a:rPr>
              <a:t>Recursos para las municipalidades</a:t>
            </a:r>
            <a:r>
              <a:rPr lang="es-CL" sz="1350" dirty="0"/>
              <a:t>: Las municipalidades se financian de distintas maneras, siendo la principal fuente el Fondo Común Municipal, que corresponde a un mecanismo de redistribución solidaria y proporcional de los ingresos entre los municipios del país. </a:t>
            </a:r>
            <a:r>
              <a:rPr lang="es-CL" sz="1350" dirty="0">
                <a:solidFill>
                  <a:srgbClr val="C00000"/>
                </a:solidFill>
              </a:rPr>
              <a:t>Este fondo se distribuye de acuerdo a un conjunto de indicadores, entre los que se encuentran los datos de la población de la comuna obtenidos a partir del censo</a:t>
            </a:r>
            <a:r>
              <a:rPr lang="es-CL" sz="1350" dirty="0"/>
              <a:t>. Por otro lado, el </a:t>
            </a:r>
            <a:r>
              <a:rPr lang="es-CL" sz="1350" dirty="0">
                <a:solidFill>
                  <a:srgbClr val="C00000"/>
                </a:solidFill>
              </a:rPr>
              <a:t>Fondo Nacional de Desarrollo Regional (FNDR), es otra de las fuentes más importantes de los recursos municipales</a:t>
            </a:r>
            <a:r>
              <a:rPr lang="es-CL" sz="1350" dirty="0"/>
              <a:t>. Este se hace efectivo mediante la transferencia que realiza el gobierno central a cada una de las regiones del país, recursos con los que se materializan proyectos y obras de desarrollo regional, provincial y comunal. </a:t>
            </a:r>
            <a:r>
              <a:rPr lang="es-CL" sz="1350" dirty="0">
                <a:solidFill>
                  <a:srgbClr val="C00000"/>
                </a:solidFill>
              </a:rPr>
              <a:t>Para formular estos proyectos se requieren propuestas técnicas que definan la población beneficiaria, antecedentes que transforman al censo en una herramienta esencial</a:t>
            </a:r>
            <a:r>
              <a:rPr lang="es-CL" sz="1350" dirty="0"/>
              <a:t>. Como órganos administrativos</a:t>
            </a:r>
            <a:r>
              <a:rPr lang="es-CL" sz="1350" b="1" dirty="0">
                <a:solidFill>
                  <a:srgbClr val="C00000"/>
                </a:solidFill>
              </a:rPr>
              <a:t>, las municipalidades deben planificar el desarrollo local de las comunas. Para ello necesitan definir y priorizar los servicios que entregan a la comunidad en materia de educación, salud, vivienda, infraestructura vial, sanitaria, y proyectos de la comuna a mediano plazo. Esto hace que la proyección demográfica y la caracterización de la población entregada por el censo, sea indispensable para la toma de decisiones</a:t>
            </a:r>
            <a:r>
              <a:rPr lang="es-CL" sz="1350" dirty="0"/>
              <a:t>. El censo puede constituir la única fuente de información sobre zonas geográficas pequeñas o subpoblaciones en términos demográficos y económicos, ya que las encuestas generalmente no llegan a identificarlas. Por lo tanto, estos datos son importantes para las unidades gubernamentales locales y comunales, así como también para la creación de juntas de vecinos y organizaciones comunitarias. </a:t>
            </a:r>
          </a:p>
        </p:txBody>
      </p:sp>
      <p:sp>
        <p:nvSpPr>
          <p:cNvPr id="5" name="CuadroTexto 4">
            <a:extLst>
              <a:ext uri="{FF2B5EF4-FFF2-40B4-BE49-F238E27FC236}">
                <a16:creationId xmlns:a16="http://schemas.microsoft.com/office/drawing/2014/main" id="{9B1BF006-1F4B-47B9-84FC-D7CE96B19FED}"/>
              </a:ext>
            </a:extLst>
          </p:cNvPr>
          <p:cNvSpPr txBox="1"/>
          <p:nvPr/>
        </p:nvSpPr>
        <p:spPr>
          <a:xfrm>
            <a:off x="19051" y="2596962"/>
            <a:ext cx="12172950" cy="1600438"/>
          </a:xfrm>
          <a:prstGeom prst="rect">
            <a:avLst/>
          </a:prstGeom>
          <a:noFill/>
        </p:spPr>
        <p:txBody>
          <a:bodyPr wrap="square">
            <a:spAutoFit/>
          </a:bodyPr>
          <a:lstStyle/>
          <a:p>
            <a:r>
              <a:rPr lang="es-CL" sz="1350" dirty="0">
                <a:solidFill>
                  <a:schemeClr val="bg1">
                    <a:lumMod val="50000"/>
                  </a:schemeClr>
                </a:solidFill>
              </a:rPr>
              <a:t>2. </a:t>
            </a:r>
            <a:r>
              <a:rPr lang="es-CL" sz="1350" b="1" u="sng" dirty="0">
                <a:solidFill>
                  <a:schemeClr val="bg1">
                    <a:lumMod val="50000"/>
                  </a:schemeClr>
                </a:solidFill>
              </a:rPr>
              <a:t>Subsidios sociales</a:t>
            </a:r>
            <a:r>
              <a:rPr lang="es-CL" sz="1350" dirty="0"/>
              <a:t>: Como el censo entrega información sobre la población y la condición de ruralidad, estos </a:t>
            </a:r>
            <a:r>
              <a:rPr lang="es-CL" sz="1350" dirty="0">
                <a:solidFill>
                  <a:srgbClr val="C00000"/>
                </a:solidFill>
              </a:rPr>
              <a:t>datos se utilizan para calcular las subvenciones escolares y los subsidios de vivienda, entre otros beneficios sociales</a:t>
            </a:r>
            <a:r>
              <a:rPr lang="es-CL" sz="1350" dirty="0"/>
              <a:t>. Con los datos del censo se </a:t>
            </a:r>
            <a:r>
              <a:rPr lang="es-CL" sz="1350" b="1" dirty="0">
                <a:solidFill>
                  <a:srgbClr val="C00000"/>
                </a:solidFill>
              </a:rPr>
              <a:t>calcula el índice de materialidad de la vivienda y el índice de hacinamiento</a:t>
            </a:r>
            <a:r>
              <a:rPr lang="es-CL" sz="1350" dirty="0"/>
              <a:t>, que son indicadores básicos del déficit habitacional, información que el Ministerio de Vivienda y Urbanismo (Minvu) requiere para establecer el stock de viviendas y los potenciales usuarios de sus políticas de reparación y reconstrucción habitacional. Este es un análisis cuantitativo y cualitativo sobre las condiciones de las viviendas, que el Minvu demanda para lograr su principal objetivo, que es facilitar el acceso y entregar viviendas de mejor calidad. Posteriormente, esta información se complementa con las características de los hogares. Como parte de los planes generales de desarrollo, este análisis resulta indispensable para preparar y ejecutar programas nacionales en esta materia.</a:t>
            </a:r>
          </a:p>
        </p:txBody>
      </p:sp>
      <p:sp>
        <p:nvSpPr>
          <p:cNvPr id="7" name="CuadroTexto 6">
            <a:extLst>
              <a:ext uri="{FF2B5EF4-FFF2-40B4-BE49-F238E27FC236}">
                <a16:creationId xmlns:a16="http://schemas.microsoft.com/office/drawing/2014/main" id="{FACEA806-7BF7-441C-999A-229465F92A56}"/>
              </a:ext>
            </a:extLst>
          </p:cNvPr>
          <p:cNvSpPr txBox="1"/>
          <p:nvPr/>
        </p:nvSpPr>
        <p:spPr>
          <a:xfrm>
            <a:off x="19050" y="4083100"/>
            <a:ext cx="12105677" cy="715581"/>
          </a:xfrm>
          <a:prstGeom prst="rect">
            <a:avLst/>
          </a:prstGeom>
          <a:noFill/>
        </p:spPr>
        <p:txBody>
          <a:bodyPr wrap="square">
            <a:spAutoFit/>
          </a:bodyPr>
          <a:lstStyle/>
          <a:p>
            <a:r>
              <a:rPr lang="es-CL" sz="1350" b="1" u="sng" dirty="0">
                <a:solidFill>
                  <a:schemeClr val="bg1">
                    <a:lumMod val="50000"/>
                  </a:schemeClr>
                </a:solidFill>
              </a:rPr>
              <a:t>3. Toma de decisiones en el ámbito de la salud</a:t>
            </a:r>
            <a:r>
              <a:rPr lang="es-CL" sz="1350" dirty="0"/>
              <a:t>: El censo es la principal fuente de información que da cuenta </a:t>
            </a:r>
            <a:r>
              <a:rPr lang="es-CL" sz="1350" dirty="0">
                <a:solidFill>
                  <a:srgbClr val="C00000"/>
                </a:solidFill>
              </a:rPr>
              <a:t>de la distribución geográfica de la población por edad, variables básicas para que el Ministerio de Salud pueda estimar el número de personas a vacunar y, por lo tanto, la cantidad de vacunas que debe comprar, además de planificar su distribución a lo largo del país. También entrega antecedentes relevantes para estimar la población potencial a atender en consultorios y centros hospitalarios.</a:t>
            </a:r>
          </a:p>
        </p:txBody>
      </p:sp>
      <p:sp>
        <p:nvSpPr>
          <p:cNvPr id="11" name="CuadroTexto 10">
            <a:extLst>
              <a:ext uri="{FF2B5EF4-FFF2-40B4-BE49-F238E27FC236}">
                <a16:creationId xmlns:a16="http://schemas.microsoft.com/office/drawing/2014/main" id="{246F2643-9F79-4DBD-8EC6-40923A7B2B45}"/>
              </a:ext>
            </a:extLst>
          </p:cNvPr>
          <p:cNvSpPr txBox="1"/>
          <p:nvPr/>
        </p:nvSpPr>
        <p:spPr>
          <a:xfrm>
            <a:off x="19050" y="4836200"/>
            <a:ext cx="12172949" cy="2031325"/>
          </a:xfrm>
          <a:prstGeom prst="rect">
            <a:avLst/>
          </a:prstGeom>
          <a:noFill/>
        </p:spPr>
        <p:txBody>
          <a:bodyPr wrap="square">
            <a:spAutoFit/>
          </a:bodyPr>
          <a:lstStyle/>
          <a:p>
            <a:r>
              <a:rPr lang="es-CL" sz="1350" b="1" u="sng" dirty="0">
                <a:solidFill>
                  <a:schemeClr val="bg1">
                    <a:lumMod val="50000"/>
                  </a:schemeClr>
                </a:solidFill>
              </a:rPr>
              <a:t>4. Delimitación política administrativa y localización de los servicios sociales</a:t>
            </a:r>
            <a:r>
              <a:rPr lang="es-CL" sz="1350" dirty="0"/>
              <a:t>: Uno de los posibles usos administrativos de los </a:t>
            </a:r>
            <a:r>
              <a:rPr lang="es-CL" sz="1350" dirty="0">
                <a:solidFill>
                  <a:srgbClr val="C00000"/>
                </a:solidFill>
              </a:rPr>
              <a:t>datos de la cantidad y la distribución geográfica de la población, es la demarcación de circunscripciones electorales y la forma en que se distribuyen los representantes en los órganos de gobierno</a:t>
            </a:r>
            <a:r>
              <a:rPr lang="es-CL" sz="1350" dirty="0"/>
              <a:t>. Esto se debe a que </a:t>
            </a:r>
            <a:r>
              <a:rPr lang="es-CL" sz="1350" b="1" dirty="0">
                <a:solidFill>
                  <a:srgbClr val="C00000"/>
                </a:solidFill>
              </a:rPr>
              <a:t>la cantidad de representantes se define por la cantidad de población territorial</a:t>
            </a:r>
            <a:r>
              <a:rPr lang="es-CL" sz="1350" dirty="0"/>
              <a:t>, </a:t>
            </a:r>
            <a:r>
              <a:rPr lang="es-CL" sz="1350" dirty="0">
                <a:solidFill>
                  <a:srgbClr val="C00000"/>
                </a:solidFill>
              </a:rPr>
              <a:t>lo que repercute en la elección de consejeros regionales y concejales comunales</a:t>
            </a:r>
            <a:r>
              <a:rPr lang="es-CL" sz="1350" dirty="0"/>
              <a:t>. La población en Chile dentro de las comunas habita en ciudades, pueblos y aldeas, entre otras categorías de asentamiento. De acuerdo a los cambios de la población y su dinámica, esto puede transformarse, generando una relación con el territorio que implique cambiar su categoría. Por ejemplo, una aldea puede pasar a ser parte de una ciudad. Esto es relevante dado que pueden cambiar </a:t>
            </a:r>
            <a:r>
              <a:rPr lang="es-CL" sz="1350" dirty="0">
                <a:solidFill>
                  <a:srgbClr val="C00000"/>
                </a:solidFill>
              </a:rPr>
              <a:t>sus requerimientos de servicios como transporte, salud, educación y otros</a:t>
            </a:r>
            <a:r>
              <a:rPr lang="es-CL" sz="1350" dirty="0"/>
              <a:t>. En este sentido, </a:t>
            </a:r>
            <a:r>
              <a:rPr lang="es-CL" sz="1350" b="1" dirty="0">
                <a:solidFill>
                  <a:srgbClr val="C00000"/>
                </a:solidFill>
              </a:rPr>
              <a:t>los resultados del Censo 2017 son relevantes para planificar la ubicación de las entidades económicas y los servicios sociales, en la medida que muestran la distribución geográfica de la población por edad y sexo</a:t>
            </a:r>
            <a:r>
              <a:rPr lang="es-CL" sz="1350" dirty="0"/>
              <a:t>. Así</a:t>
            </a:r>
            <a:r>
              <a:rPr lang="es-CL" sz="1350" dirty="0">
                <a:solidFill>
                  <a:srgbClr val="0070C0"/>
                </a:solidFill>
              </a:rPr>
              <a:t>, si en una localidad existe un crecimiento significativo de la población de adultos mayores, este antecedente permite construir o acercar algún centro de atención especializado para dicha población.</a:t>
            </a:r>
          </a:p>
        </p:txBody>
      </p:sp>
    </p:spTree>
    <p:extLst>
      <p:ext uri="{BB962C8B-B14F-4D97-AF65-F5344CB8AC3E}">
        <p14:creationId xmlns:p14="http://schemas.microsoft.com/office/powerpoint/2010/main" val="57669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pic>
        <p:nvPicPr>
          <p:cNvPr id="8" name="Imagen 7">
            <a:extLst>
              <a:ext uri="{FF2B5EF4-FFF2-40B4-BE49-F238E27FC236}">
                <a16:creationId xmlns:a16="http://schemas.microsoft.com/office/drawing/2014/main" id="{9BC4260F-2773-4068-8242-6A12F5B0A33D}"/>
              </a:ext>
            </a:extLst>
          </p:cNvPr>
          <p:cNvPicPr>
            <a:picLocks noChangeAspect="1"/>
          </p:cNvPicPr>
          <p:nvPr/>
        </p:nvPicPr>
        <p:blipFill rotWithShape="1">
          <a:blip r:embed="rId4"/>
          <a:srcRect l="29358"/>
          <a:stretch/>
        </p:blipFill>
        <p:spPr>
          <a:xfrm>
            <a:off x="3720290" y="1955600"/>
            <a:ext cx="4934952" cy="3480221"/>
          </a:xfrm>
          <a:prstGeom prst="rect">
            <a:avLst/>
          </a:prstGeom>
        </p:spPr>
      </p:pic>
      <p:sp>
        <p:nvSpPr>
          <p:cNvPr id="10" name="TextBox 410">
            <a:extLst>
              <a:ext uri="{FF2B5EF4-FFF2-40B4-BE49-F238E27FC236}">
                <a16:creationId xmlns:a16="http://schemas.microsoft.com/office/drawing/2014/main" id="{8024B78A-A84C-47A4-9E3D-80267BAA9443}"/>
              </a:ext>
            </a:extLst>
          </p:cNvPr>
          <p:cNvSpPr txBox="1"/>
          <p:nvPr/>
        </p:nvSpPr>
        <p:spPr>
          <a:xfrm>
            <a:off x="4616294" y="936331"/>
            <a:ext cx="3543879" cy="31892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0" i="0" u="none" strike="noStrike" kern="1200" cap="none" spc="0" normalizeH="0" baseline="0" noProof="0" dirty="0">
                <a:ln>
                  <a:noFill/>
                </a:ln>
                <a:solidFill>
                  <a:prstClr val="white">
                    <a:lumMod val="50000"/>
                  </a:prstClr>
                </a:solidFill>
                <a:effectLst/>
                <a:uLnTx/>
                <a:uFillTx/>
                <a:latin typeface="Open Sans"/>
              </a:rPr>
              <a:t>Municipalidad de La </a:t>
            </a:r>
            <a:r>
              <a:rPr lang="es-CL" sz="1600" dirty="0">
                <a:solidFill>
                  <a:prstClr val="white">
                    <a:lumMod val="50000"/>
                  </a:prstClr>
                </a:solidFill>
                <a:latin typeface="Open Sans"/>
              </a:rPr>
              <a:t>Pintana</a:t>
            </a:r>
            <a:endParaRPr kumimoji="0" lang="es-CL" sz="1600" b="0" i="0" u="none" strike="noStrike" kern="1200" cap="none" spc="0" normalizeH="0" baseline="0" noProof="0" dirty="0">
              <a:ln>
                <a:noFill/>
              </a:ln>
              <a:solidFill>
                <a:prstClr val="white">
                  <a:lumMod val="50000"/>
                </a:prstClr>
              </a:solidFill>
              <a:effectLst/>
              <a:uLnTx/>
              <a:uFillTx/>
              <a:latin typeface="Open Sans"/>
            </a:endParaRPr>
          </a:p>
        </p:txBody>
      </p:sp>
      <p:grpSp>
        <p:nvGrpSpPr>
          <p:cNvPr id="77" name="Group 144">
            <a:extLst>
              <a:ext uri="{FF2B5EF4-FFF2-40B4-BE49-F238E27FC236}">
                <a16:creationId xmlns:a16="http://schemas.microsoft.com/office/drawing/2014/main" id="{4FBE230A-FC75-4C76-B351-134F8368481C}"/>
              </a:ext>
            </a:extLst>
          </p:cNvPr>
          <p:cNvGrpSpPr/>
          <p:nvPr/>
        </p:nvGrpSpPr>
        <p:grpSpPr>
          <a:xfrm>
            <a:off x="4067761" y="1366152"/>
            <a:ext cx="1790598" cy="512557"/>
            <a:chOff x="8334146" y="2133345"/>
            <a:chExt cx="1799159" cy="512557"/>
          </a:xfrm>
        </p:grpSpPr>
        <p:sp>
          <p:nvSpPr>
            <p:cNvPr id="78" name="TextBox 145">
              <a:extLst>
                <a:ext uri="{FF2B5EF4-FFF2-40B4-BE49-F238E27FC236}">
                  <a16:creationId xmlns:a16="http://schemas.microsoft.com/office/drawing/2014/main" id="{D8B917DE-1E18-4770-BEEC-2CAD283B6C05}"/>
                </a:ext>
              </a:extLst>
            </p:cNvPr>
            <p:cNvSpPr txBox="1"/>
            <p:nvPr/>
          </p:nvSpPr>
          <p:spPr>
            <a:xfrm>
              <a:off x="8381999" y="2133345"/>
              <a:ext cx="1140872" cy="318924"/>
            </a:xfrm>
            <a:prstGeom prst="rect">
              <a:avLst/>
            </a:prstGeom>
            <a:noFill/>
          </p:spPr>
          <p:txBody>
            <a:bodyPr wrap="none" lIns="72000" tIns="36000" rIns="72000" bIns="36000" rtlCol="0" anchor="b">
              <a:spAutoFit/>
            </a:bodyPr>
            <a:lstStyle/>
            <a:p>
              <a:pPr lvl="0" algn="ctr" defTabSz="457200">
                <a:defRPr/>
              </a:pPr>
              <a:r>
                <a:rPr lang="en-US" sz="1600" b="1" dirty="0">
                  <a:solidFill>
                    <a:srgbClr val="F29C1F"/>
                  </a:solidFill>
                </a:rPr>
                <a:t>Fundación</a:t>
              </a:r>
              <a:endParaRPr kumimoji="0" lang="id-ID" sz="1600" b="0" i="0" u="none" strike="noStrike" kern="1200" cap="none" spc="0" normalizeH="0" baseline="0" noProof="0" dirty="0">
                <a:ln>
                  <a:noFill/>
                </a:ln>
                <a:solidFill>
                  <a:srgbClr val="F29C1F"/>
                </a:solidFill>
                <a:effectLst/>
                <a:uLnTx/>
                <a:uFillTx/>
                <a:latin typeface="Open Sans"/>
                <a:ea typeface="+mn-ea"/>
                <a:cs typeface="+mn-cs"/>
              </a:endParaRPr>
            </a:p>
          </p:txBody>
        </p:sp>
        <p:sp>
          <p:nvSpPr>
            <p:cNvPr id="79" name="TextBox 146">
              <a:extLst>
                <a:ext uri="{FF2B5EF4-FFF2-40B4-BE49-F238E27FC236}">
                  <a16:creationId xmlns:a16="http://schemas.microsoft.com/office/drawing/2014/main" id="{000032E6-FAE5-4A9B-A5A2-19D933C9C6C4}"/>
                </a:ext>
              </a:extLst>
            </p:cNvPr>
            <p:cNvSpPr txBox="1"/>
            <p:nvPr/>
          </p:nvSpPr>
          <p:spPr>
            <a:xfrm>
              <a:off x="8334146" y="2408987"/>
              <a:ext cx="1799159" cy="236915"/>
            </a:xfrm>
            <a:prstGeom prst="rect">
              <a:avLst/>
            </a:prstGeom>
            <a:noFill/>
          </p:spPr>
          <p:txBody>
            <a:bodyPr wrap="square" lIns="72000" tIns="36000" rIns="72000" bIns="36000" rtlCol="0" anchor="t">
              <a:spAutoFit/>
            </a:bodyPr>
            <a:lstStyle/>
            <a:p>
              <a:pPr lvl="0" algn="ctr" defTabSz="457200">
                <a:defRPr/>
              </a:pPr>
              <a:r>
                <a:rPr lang="en-US" sz="1067" dirty="0">
                  <a:solidFill>
                    <a:prstClr val="white">
                      <a:lumMod val="50000"/>
                    </a:prstClr>
                  </a:solidFill>
                </a:rPr>
                <a:t>22 de </a:t>
              </a:r>
              <a:r>
                <a:rPr lang="es-CL" sz="1067" dirty="0">
                  <a:solidFill>
                    <a:prstClr val="white">
                      <a:lumMod val="50000"/>
                    </a:prstClr>
                  </a:solidFill>
                </a:rPr>
                <a:t>Noviembre</a:t>
              </a:r>
              <a:r>
                <a:rPr lang="en-US" sz="1067" dirty="0">
                  <a:solidFill>
                    <a:prstClr val="white">
                      <a:lumMod val="50000"/>
                    </a:prstClr>
                  </a:solidFill>
                </a:rPr>
                <a:t> de 1984</a:t>
              </a:r>
            </a:p>
          </p:txBody>
        </p:sp>
      </p:grpSp>
      <p:grpSp>
        <p:nvGrpSpPr>
          <p:cNvPr id="80" name="Group 144">
            <a:extLst>
              <a:ext uri="{FF2B5EF4-FFF2-40B4-BE49-F238E27FC236}">
                <a16:creationId xmlns:a16="http://schemas.microsoft.com/office/drawing/2014/main" id="{D4A6913A-7DEB-4F81-8C02-C112FA9AB79A}"/>
              </a:ext>
            </a:extLst>
          </p:cNvPr>
          <p:cNvGrpSpPr/>
          <p:nvPr/>
        </p:nvGrpSpPr>
        <p:grpSpPr>
          <a:xfrm>
            <a:off x="7106967" y="1389590"/>
            <a:ext cx="1126884" cy="508214"/>
            <a:chOff x="8382000" y="2133345"/>
            <a:chExt cx="1132271" cy="508214"/>
          </a:xfrm>
        </p:grpSpPr>
        <p:sp>
          <p:nvSpPr>
            <p:cNvPr id="81" name="TextBox 145">
              <a:extLst>
                <a:ext uri="{FF2B5EF4-FFF2-40B4-BE49-F238E27FC236}">
                  <a16:creationId xmlns:a16="http://schemas.microsoft.com/office/drawing/2014/main" id="{7B23EB8A-3B97-4CDA-8856-592963DBD63F}"/>
                </a:ext>
              </a:extLst>
            </p:cNvPr>
            <p:cNvSpPr txBox="1"/>
            <p:nvPr/>
          </p:nvSpPr>
          <p:spPr>
            <a:xfrm>
              <a:off x="8382000" y="2133345"/>
              <a:ext cx="1059119" cy="318924"/>
            </a:xfrm>
            <a:prstGeom prst="rect">
              <a:avLst/>
            </a:prstGeom>
            <a:noFill/>
          </p:spPr>
          <p:txBody>
            <a:bodyPr wrap="none" lIns="72000" tIns="36000" rIns="72000" bIns="36000" rtlCol="0" anchor="b">
              <a:spAutoFit/>
            </a:bodyPr>
            <a:lstStyle/>
            <a:p>
              <a:pPr lvl="0" algn="ctr" defTabSz="457200">
                <a:defRPr/>
              </a:pPr>
              <a:r>
                <a:rPr lang="es-CL" sz="1600" b="1" dirty="0">
                  <a:solidFill>
                    <a:srgbClr val="F29C1F"/>
                  </a:solidFill>
                </a:rPr>
                <a:t>Gentilicio</a:t>
              </a:r>
              <a:endParaRPr kumimoji="0" lang="es-CL" sz="1600" b="0" i="0" u="none" strike="noStrike" kern="1200" cap="none" spc="0" normalizeH="0" baseline="0" dirty="0">
                <a:ln>
                  <a:noFill/>
                </a:ln>
                <a:solidFill>
                  <a:srgbClr val="F29C1F"/>
                </a:solidFill>
                <a:effectLst/>
                <a:uLnTx/>
                <a:uFillTx/>
                <a:latin typeface="Open Sans"/>
                <a:ea typeface="+mn-ea"/>
                <a:cs typeface="+mn-cs"/>
              </a:endParaRPr>
            </a:p>
          </p:txBody>
        </p:sp>
        <p:sp>
          <p:nvSpPr>
            <p:cNvPr id="82" name="TextBox 146">
              <a:extLst>
                <a:ext uri="{FF2B5EF4-FFF2-40B4-BE49-F238E27FC236}">
                  <a16:creationId xmlns:a16="http://schemas.microsoft.com/office/drawing/2014/main" id="{1C8B96D6-2531-4357-A95E-CF7A38B6D3FC}"/>
                </a:ext>
              </a:extLst>
            </p:cNvPr>
            <p:cNvSpPr txBox="1"/>
            <p:nvPr/>
          </p:nvSpPr>
          <p:spPr>
            <a:xfrm>
              <a:off x="8382002" y="2404644"/>
              <a:ext cx="1132269" cy="236915"/>
            </a:xfrm>
            <a:prstGeom prst="rect">
              <a:avLst/>
            </a:prstGeom>
            <a:noFill/>
          </p:spPr>
          <p:txBody>
            <a:bodyPr wrap="square" lIns="72000" tIns="36000" rIns="72000" bIns="36000" rtlCol="0" anchor="t">
              <a:spAutoFit/>
            </a:bodyPr>
            <a:lstStyle/>
            <a:p>
              <a:pPr lvl="0" algn="ctr" defTabSz="457200">
                <a:defRPr/>
              </a:pPr>
              <a:r>
                <a:rPr lang="en-US" sz="1067" dirty="0" err="1">
                  <a:solidFill>
                    <a:prstClr val="white">
                      <a:lumMod val="50000"/>
                    </a:prstClr>
                  </a:solidFill>
                </a:rPr>
                <a:t>Pintanino</a:t>
              </a:r>
              <a:r>
                <a:rPr lang="en-US" sz="1067" dirty="0">
                  <a:solidFill>
                    <a:prstClr val="white">
                      <a:lumMod val="50000"/>
                    </a:prstClr>
                  </a:solidFill>
                </a:rPr>
                <a:t>/</a:t>
              </a:r>
              <a:r>
                <a:rPr lang="en-US" sz="1067" dirty="0" err="1">
                  <a:solidFill>
                    <a:prstClr val="white">
                      <a:lumMod val="50000"/>
                    </a:prstClr>
                  </a:solidFill>
                </a:rPr>
                <a:t>na</a:t>
              </a:r>
              <a:endParaRPr lang="en-US" sz="1067" dirty="0">
                <a:solidFill>
                  <a:prstClr val="white">
                    <a:lumMod val="50000"/>
                  </a:prstClr>
                </a:solidFill>
              </a:endParaRPr>
            </a:p>
          </p:txBody>
        </p:sp>
      </p:grpSp>
      <p:grpSp>
        <p:nvGrpSpPr>
          <p:cNvPr id="92" name="Group 414">
            <a:extLst>
              <a:ext uri="{FF2B5EF4-FFF2-40B4-BE49-F238E27FC236}">
                <a16:creationId xmlns:a16="http://schemas.microsoft.com/office/drawing/2014/main" id="{8F4CD8A4-9940-4E64-81EA-31F4D809031B}"/>
              </a:ext>
            </a:extLst>
          </p:cNvPr>
          <p:cNvGrpSpPr/>
          <p:nvPr/>
        </p:nvGrpSpPr>
        <p:grpSpPr>
          <a:xfrm>
            <a:off x="1685077" y="5610966"/>
            <a:ext cx="1427165" cy="715860"/>
            <a:chOff x="7315617" y="3904144"/>
            <a:chExt cx="1427165" cy="715861"/>
          </a:xfrm>
        </p:grpSpPr>
        <p:sp>
          <p:nvSpPr>
            <p:cNvPr id="93" name="TextBox 415">
              <a:extLst>
                <a:ext uri="{FF2B5EF4-FFF2-40B4-BE49-F238E27FC236}">
                  <a16:creationId xmlns:a16="http://schemas.microsoft.com/office/drawing/2014/main" id="{BAB8D066-1F78-4BB0-A922-1F9CE072E8E9}"/>
                </a:ext>
              </a:extLst>
            </p:cNvPr>
            <p:cNvSpPr txBox="1"/>
            <p:nvPr/>
          </p:nvSpPr>
          <p:spPr>
            <a:xfrm>
              <a:off x="7677834" y="3904144"/>
              <a:ext cx="702738"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Distrito</a:t>
              </a:r>
            </a:p>
          </p:txBody>
        </p:sp>
        <p:sp>
          <p:nvSpPr>
            <p:cNvPr id="94" name="TextBox 416">
              <a:extLst>
                <a:ext uri="{FF2B5EF4-FFF2-40B4-BE49-F238E27FC236}">
                  <a16:creationId xmlns:a16="http://schemas.microsoft.com/office/drawing/2014/main" id="{770C7B88-4AE2-4D86-95C4-E11E0FA27A3D}"/>
                </a:ext>
              </a:extLst>
            </p:cNvPr>
            <p:cNvSpPr txBox="1"/>
            <p:nvPr/>
          </p:nvSpPr>
          <p:spPr>
            <a:xfrm>
              <a:off x="7315617" y="4177969"/>
              <a:ext cx="1427165" cy="442036"/>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N°12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8° Circunscripción</a:t>
              </a:r>
            </a:p>
          </p:txBody>
        </p:sp>
      </p:grpSp>
      <p:grpSp>
        <p:nvGrpSpPr>
          <p:cNvPr id="95" name="Group 414">
            <a:extLst>
              <a:ext uri="{FF2B5EF4-FFF2-40B4-BE49-F238E27FC236}">
                <a16:creationId xmlns:a16="http://schemas.microsoft.com/office/drawing/2014/main" id="{5CFAE043-34D6-462A-A692-AE6E5FED54D7}"/>
              </a:ext>
            </a:extLst>
          </p:cNvPr>
          <p:cNvGrpSpPr/>
          <p:nvPr/>
        </p:nvGrpSpPr>
        <p:grpSpPr>
          <a:xfrm>
            <a:off x="7621" y="5636549"/>
            <a:ext cx="1427165" cy="715857"/>
            <a:chOff x="7315617" y="3904146"/>
            <a:chExt cx="1427165" cy="715858"/>
          </a:xfrm>
        </p:grpSpPr>
        <p:sp>
          <p:nvSpPr>
            <p:cNvPr id="96" name="TextBox 415">
              <a:extLst>
                <a:ext uri="{FF2B5EF4-FFF2-40B4-BE49-F238E27FC236}">
                  <a16:creationId xmlns:a16="http://schemas.microsoft.com/office/drawing/2014/main" id="{759D7F45-5A02-4905-9C28-72C3C50562F4}"/>
                </a:ext>
              </a:extLst>
            </p:cNvPr>
            <p:cNvSpPr txBox="1"/>
            <p:nvPr/>
          </p:nvSpPr>
          <p:spPr>
            <a:xfrm>
              <a:off x="7349446" y="3904146"/>
              <a:ext cx="1359521"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Circunscripción  </a:t>
              </a:r>
            </a:p>
          </p:txBody>
        </p:sp>
        <p:sp>
          <p:nvSpPr>
            <p:cNvPr id="97" name="TextBox 416">
              <a:extLst>
                <a:ext uri="{FF2B5EF4-FFF2-40B4-BE49-F238E27FC236}">
                  <a16:creationId xmlns:a16="http://schemas.microsoft.com/office/drawing/2014/main" id="{091EFEA6-481A-4F56-9440-C9343D8D9AEA}"/>
                </a:ext>
              </a:extLst>
            </p:cNvPr>
            <p:cNvSpPr txBox="1"/>
            <p:nvPr/>
          </p:nvSpPr>
          <p:spPr>
            <a:xfrm>
              <a:off x="7315617" y="4177968"/>
              <a:ext cx="1427165" cy="442036"/>
            </a:xfrm>
            <a:prstGeom prst="rect">
              <a:avLst/>
            </a:prstGeom>
            <a:noFill/>
          </p:spPr>
          <p:txBody>
            <a:bodyPr wrap="square" lIns="72000" tIns="36000" rIns="72000" bIns="36000" rtlCol="0" anchor="t">
              <a:spAutoFit/>
            </a:bodyPr>
            <a:lstStyle/>
            <a:p>
              <a:pPr lvl="0" algn="ctr" defTabSz="457200">
                <a:defRPr/>
              </a:pPr>
              <a:r>
                <a:rPr lang="es-CL" sz="1200" dirty="0">
                  <a:solidFill>
                    <a:prstClr val="white">
                      <a:lumMod val="50000"/>
                    </a:prstClr>
                  </a:solidFill>
                </a:rPr>
                <a:t>VIII - Santiago Oriente </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grpSp>
        <p:nvGrpSpPr>
          <p:cNvPr id="64" name="Group 414">
            <a:extLst>
              <a:ext uri="{FF2B5EF4-FFF2-40B4-BE49-F238E27FC236}">
                <a16:creationId xmlns:a16="http://schemas.microsoft.com/office/drawing/2014/main" id="{8B05E7D5-6590-4AFD-AE75-B8CBE22E67FE}"/>
              </a:ext>
            </a:extLst>
          </p:cNvPr>
          <p:cNvGrpSpPr/>
          <p:nvPr/>
        </p:nvGrpSpPr>
        <p:grpSpPr>
          <a:xfrm>
            <a:off x="545072" y="1685076"/>
            <a:ext cx="1741690" cy="674188"/>
            <a:chOff x="7315617" y="3904145"/>
            <a:chExt cx="1427165" cy="795204"/>
          </a:xfrm>
        </p:grpSpPr>
        <p:sp>
          <p:nvSpPr>
            <p:cNvPr id="65" name="TextBox 415">
              <a:extLst>
                <a:ext uri="{FF2B5EF4-FFF2-40B4-BE49-F238E27FC236}">
                  <a16:creationId xmlns:a16="http://schemas.microsoft.com/office/drawing/2014/main" id="{26A90760-1FCA-4029-B7CE-99BCBFDA1DB5}"/>
                </a:ext>
              </a:extLst>
            </p:cNvPr>
            <p:cNvSpPr txBox="1"/>
            <p:nvPr/>
          </p:nvSpPr>
          <p:spPr>
            <a:xfrm>
              <a:off x="7682901" y="3904145"/>
              <a:ext cx="692607"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Alcalde</a:t>
              </a:r>
            </a:p>
          </p:txBody>
        </p:sp>
        <p:sp>
          <p:nvSpPr>
            <p:cNvPr id="66" name="TextBox 416">
              <a:extLst>
                <a:ext uri="{FF2B5EF4-FFF2-40B4-BE49-F238E27FC236}">
                  <a16:creationId xmlns:a16="http://schemas.microsoft.com/office/drawing/2014/main" id="{B3578ABF-231A-4926-B2AD-ED607A1B86FB}"/>
                </a:ext>
              </a:extLst>
            </p:cNvPr>
            <p:cNvSpPr txBox="1"/>
            <p:nvPr/>
          </p:nvSpPr>
          <p:spPr>
            <a:xfrm>
              <a:off x="7315617" y="4177969"/>
              <a:ext cx="1427165" cy="52138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Claudia Pizarro Peña</a:t>
              </a:r>
            </a:p>
            <a:p>
              <a:pPr marL="0" marR="0" lvl="0" indent="0" algn="ctr" defTabSz="457200" rtl="0" eaLnBrk="1" fontAlgn="auto" latinLnBrk="0" hangingPunct="1">
                <a:lnSpc>
                  <a:spcPct val="100000"/>
                </a:lnSpc>
                <a:spcBef>
                  <a:spcPts val="0"/>
                </a:spcBef>
                <a:spcAft>
                  <a:spcPts val="0"/>
                </a:spcAft>
                <a:buClrTx/>
                <a:buSzTx/>
                <a:buFontTx/>
                <a:buNone/>
                <a:tabLst/>
                <a:defRPr/>
              </a:pPr>
              <a:r>
                <a:rPr lang="es-CL" sz="1200" dirty="0">
                  <a:solidFill>
                    <a:prstClr val="white">
                      <a:lumMod val="50000"/>
                    </a:prstClr>
                  </a:solidFill>
                </a:rPr>
                <a:t>PDC - Nueva Mayoría</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61" name="Freeform 183">
            <a:extLst>
              <a:ext uri="{FF2B5EF4-FFF2-40B4-BE49-F238E27FC236}">
                <a16:creationId xmlns:a16="http://schemas.microsoft.com/office/drawing/2014/main" id="{67C08522-153B-408E-94C4-F3283E8D9003}"/>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68" name="Group 414">
            <a:extLst>
              <a:ext uri="{FF2B5EF4-FFF2-40B4-BE49-F238E27FC236}">
                <a16:creationId xmlns:a16="http://schemas.microsoft.com/office/drawing/2014/main" id="{EC35377E-D989-4026-92AA-32A57459CEA7}"/>
              </a:ext>
            </a:extLst>
          </p:cNvPr>
          <p:cNvGrpSpPr/>
          <p:nvPr/>
        </p:nvGrpSpPr>
        <p:grpSpPr>
          <a:xfrm>
            <a:off x="105538" y="2577629"/>
            <a:ext cx="2819400" cy="1823856"/>
            <a:chOff x="7315617" y="3904144"/>
            <a:chExt cx="1427165" cy="1823859"/>
          </a:xfrm>
        </p:grpSpPr>
        <p:sp>
          <p:nvSpPr>
            <p:cNvPr id="69" name="TextBox 415">
              <a:extLst>
                <a:ext uri="{FF2B5EF4-FFF2-40B4-BE49-F238E27FC236}">
                  <a16:creationId xmlns:a16="http://schemas.microsoft.com/office/drawing/2014/main" id="{222AF261-553C-48DC-B842-24F159525CE4}"/>
                </a:ext>
              </a:extLst>
            </p:cNvPr>
            <p:cNvSpPr txBox="1"/>
            <p:nvPr/>
          </p:nvSpPr>
          <p:spPr>
            <a:xfrm>
              <a:off x="7561363" y="3904144"/>
              <a:ext cx="935687"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Concejales</a:t>
              </a:r>
            </a:p>
          </p:txBody>
        </p:sp>
        <p:sp>
          <p:nvSpPr>
            <p:cNvPr id="70" name="TextBox 416">
              <a:extLst>
                <a:ext uri="{FF2B5EF4-FFF2-40B4-BE49-F238E27FC236}">
                  <a16:creationId xmlns:a16="http://schemas.microsoft.com/office/drawing/2014/main" id="{0CB009A8-C2FC-462F-A456-8041F6F4F42C}"/>
                </a:ext>
              </a:extLst>
            </p:cNvPr>
            <p:cNvSpPr txBox="1"/>
            <p:nvPr/>
          </p:nvSpPr>
          <p:spPr>
            <a:xfrm>
              <a:off x="7315617" y="4177969"/>
              <a:ext cx="1427165" cy="155003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Matías Felipe Muñoz Cordero PDC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err="1">
                  <a:ln>
                    <a:noFill/>
                  </a:ln>
                  <a:solidFill>
                    <a:prstClr val="white">
                      <a:lumMod val="50000"/>
                    </a:prstClr>
                  </a:solidFill>
                  <a:effectLst/>
                  <a:uLnTx/>
                  <a:uFillTx/>
                  <a:ea typeface="+mn-ea"/>
                  <a:cs typeface="+mn-cs"/>
                </a:rPr>
                <a:t>Scarlet</a:t>
              </a:r>
              <a:r>
                <a:rPr kumimoji="0" lang="es-CL" sz="1200" b="0" i="0" u="none" strike="noStrike" kern="1200" cap="none" spc="0" normalizeH="0" baseline="0" noProof="0" dirty="0">
                  <a:ln>
                    <a:noFill/>
                  </a:ln>
                  <a:solidFill>
                    <a:prstClr val="white">
                      <a:lumMod val="50000"/>
                    </a:prstClr>
                  </a:solidFill>
                  <a:effectLst/>
                  <a:uLnTx/>
                  <a:uFillTx/>
                  <a:ea typeface="+mn-ea"/>
                  <a:cs typeface="+mn-cs"/>
                </a:rPr>
                <a:t>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Rohten</a:t>
              </a:r>
              <a:r>
                <a:rPr kumimoji="0" lang="es-CL" sz="1200" b="0" i="0" u="none" strike="noStrike" kern="1200" cap="none" spc="0" normalizeH="0" baseline="0" noProof="0" dirty="0">
                  <a:ln>
                    <a:noFill/>
                  </a:ln>
                  <a:solidFill>
                    <a:prstClr val="white">
                      <a:lumMod val="50000"/>
                    </a:prstClr>
                  </a:solidFill>
                  <a:effectLst/>
                  <a:uLnTx/>
                  <a:uFillTx/>
                  <a:ea typeface="+mn-ea"/>
                  <a:cs typeface="+mn-cs"/>
                </a:rPr>
                <a:t> Quilodrán PS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Rubén Urrutia Vásquez PRSD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Abigail Acosta Soto UDI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Patricia Pávez Moreno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Marcelo Sandoval Tilleria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Juan De Dios Bustamante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Taiba</a:t>
              </a:r>
              <a:r>
                <a:rPr kumimoji="0" lang="es-CL" sz="1200" b="0" i="0" u="none" strike="noStrike" kern="1200" cap="none" spc="0" normalizeH="0" baseline="0" noProof="0" dirty="0">
                  <a:ln>
                    <a:noFill/>
                  </a:ln>
                  <a:solidFill>
                    <a:prstClr val="white">
                      <a:lumMod val="50000"/>
                    </a:prstClr>
                  </a:solidFill>
                  <a:effectLst/>
                  <a:uLnTx/>
                  <a:uFillTx/>
                  <a:ea typeface="+mn-ea"/>
                  <a:cs typeface="+mn-cs"/>
                </a:rPr>
                <a:t> PC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María Eugenia Gutiérrez IND</a:t>
              </a:r>
            </a:p>
          </p:txBody>
        </p:sp>
      </p:grpSp>
      <p:sp>
        <p:nvSpPr>
          <p:cNvPr id="5" name="CuadroTexto 4">
            <a:extLst>
              <a:ext uri="{FF2B5EF4-FFF2-40B4-BE49-F238E27FC236}">
                <a16:creationId xmlns:a16="http://schemas.microsoft.com/office/drawing/2014/main" id="{51D50123-95C4-43F4-BCB4-ACE0575468CC}"/>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pic>
        <p:nvPicPr>
          <p:cNvPr id="11" name="Imagen 10" descr="Imagen que contiene dibujo&#10;&#10;Descripción generada automáticamente">
            <a:extLst>
              <a:ext uri="{FF2B5EF4-FFF2-40B4-BE49-F238E27FC236}">
                <a16:creationId xmlns:a16="http://schemas.microsoft.com/office/drawing/2014/main" id="{A43828E1-C550-43D7-A449-ECA678E86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 name="CuadroTexto 1">
            <a:extLst>
              <a:ext uri="{FF2B5EF4-FFF2-40B4-BE49-F238E27FC236}">
                <a16:creationId xmlns:a16="http://schemas.microsoft.com/office/drawing/2014/main" id="{A9166D8E-A924-4887-8D47-B8EB10FBDDB2}"/>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Municipio</a:t>
            </a:r>
          </a:p>
        </p:txBody>
      </p:sp>
      <p:sp>
        <p:nvSpPr>
          <p:cNvPr id="4" name="Rectangle 2">
            <a:extLst>
              <a:ext uri="{FF2B5EF4-FFF2-40B4-BE49-F238E27FC236}">
                <a16:creationId xmlns:a16="http://schemas.microsoft.com/office/drawing/2014/main" id="{323EDBC5-44F9-47C2-AFB1-40FE9EA490F5}"/>
              </a:ext>
            </a:extLst>
          </p:cNvPr>
          <p:cNvSpPr>
            <a:spLocks noChangeArrowheads="1"/>
          </p:cNvSpPr>
          <p:nvPr/>
        </p:nvSpPr>
        <p:spPr bwMode="auto">
          <a:xfrm>
            <a:off x="4308394" y="5410754"/>
            <a:ext cx="3324920" cy="1390108"/>
          </a:xfrm>
          <a:prstGeom prst="rect">
            <a:avLst/>
          </a:prstGeom>
          <a:noFill/>
          <a:ln>
            <a:noFill/>
          </a:ln>
          <a:effectLst/>
        </p:spPr>
        <p:txBody>
          <a:bodyPr vert="horz" wrap="square" lIns="507840" tIns="45720" rIns="63480" bIns="50784" numCol="1" anchor="ctr" anchorCtr="0" compatLnSpc="1">
            <a:prstTxWarp prst="textNoShape">
              <a:avLst/>
            </a:prstTxWarp>
            <a:spAutoFit/>
          </a:bodyPr>
          <a:lstStyle/>
          <a:p>
            <a:pPr algn="ctr" defTabSz="457200">
              <a:defRPr/>
            </a:pPr>
            <a:r>
              <a:rPr lang="es-CL" altLang="es-CL" sz="1400" b="1" dirty="0">
                <a:solidFill>
                  <a:prstClr val="black">
                    <a:lumMod val="65000"/>
                    <a:lumOff val="35000"/>
                  </a:prstClr>
                </a:solidFill>
              </a:rPr>
              <a:t>Rut:</a:t>
            </a:r>
            <a:r>
              <a:rPr lang="es-CL" altLang="es-CL" sz="1200" b="1" dirty="0"/>
              <a:t> </a:t>
            </a:r>
            <a:r>
              <a:rPr lang="es-CL" altLang="es-CL" sz="1200" dirty="0">
                <a:solidFill>
                  <a:prstClr val="white">
                    <a:lumMod val="50000"/>
                  </a:prstClr>
                </a:solidFill>
              </a:rPr>
              <a:t>69.253.800-5</a:t>
            </a:r>
          </a:p>
          <a:p>
            <a:pPr algn="ctr" defTabSz="457200">
              <a:defRPr/>
            </a:pPr>
            <a:r>
              <a:rPr lang="es-CL" altLang="es-CL" sz="1400" b="1" dirty="0">
                <a:solidFill>
                  <a:prstClr val="black">
                    <a:lumMod val="65000"/>
                    <a:lumOff val="35000"/>
                  </a:prstClr>
                </a:solidFill>
              </a:rPr>
              <a:t>Dirección: </a:t>
            </a:r>
            <a:r>
              <a:rPr lang="es-CL" altLang="es-CL" sz="1200" dirty="0">
                <a:solidFill>
                  <a:prstClr val="white">
                    <a:lumMod val="50000"/>
                  </a:prstClr>
                </a:solidFill>
              </a:rPr>
              <a:t>Av. Santa Rosa </a:t>
            </a:r>
            <a:r>
              <a:rPr lang="es-CL" altLang="es-CL" sz="1200" dirty="0" err="1">
                <a:solidFill>
                  <a:prstClr val="white">
                    <a:lumMod val="50000"/>
                  </a:prstClr>
                </a:solidFill>
              </a:rPr>
              <a:t>Nº</a:t>
            </a:r>
            <a:r>
              <a:rPr lang="es-CL" altLang="es-CL" sz="1200" dirty="0">
                <a:solidFill>
                  <a:prstClr val="white">
                    <a:lumMod val="50000"/>
                  </a:prstClr>
                </a:solidFill>
              </a:rPr>
              <a:t> 12975</a:t>
            </a:r>
          </a:p>
          <a:p>
            <a:pPr algn="ctr" defTabSz="457200">
              <a:defRPr/>
            </a:pPr>
            <a:r>
              <a:rPr lang="it-IT" altLang="es-CL" sz="1400" b="1" dirty="0">
                <a:solidFill>
                  <a:prstClr val="black">
                    <a:lumMod val="65000"/>
                    <a:lumOff val="35000"/>
                  </a:prstClr>
                </a:solidFill>
              </a:rPr>
              <a:t>Teléfono:</a:t>
            </a:r>
            <a:r>
              <a:rPr lang="it-IT" altLang="es-CL" sz="1200" dirty="0">
                <a:solidFill>
                  <a:prstClr val="white">
                    <a:lumMod val="50000"/>
                  </a:prstClr>
                </a:solidFill>
              </a:rPr>
              <a:t> (02) 23896600 - 23896701</a:t>
            </a:r>
          </a:p>
          <a:p>
            <a:pPr algn="ctr" defTabSz="457200">
              <a:defRPr/>
            </a:pPr>
            <a:r>
              <a:rPr lang="it-IT" altLang="es-CL" sz="1400" b="1" dirty="0">
                <a:solidFill>
                  <a:prstClr val="black">
                    <a:lumMod val="65000"/>
                    <a:lumOff val="35000"/>
                  </a:prstClr>
                </a:solidFill>
              </a:rPr>
              <a:t>Fax: </a:t>
            </a:r>
            <a:r>
              <a:rPr lang="it-IT" altLang="es-CL" sz="1200" dirty="0">
                <a:solidFill>
                  <a:prstClr val="white">
                    <a:lumMod val="50000"/>
                  </a:prstClr>
                </a:solidFill>
              </a:rPr>
              <a:t>(02) 23896706</a:t>
            </a:r>
          </a:p>
          <a:p>
            <a:pPr algn="ctr" defTabSz="457200">
              <a:defRPr/>
            </a:pPr>
            <a:r>
              <a:rPr lang="it-IT" altLang="es-CL" sz="1400" b="1" dirty="0">
                <a:solidFill>
                  <a:prstClr val="black">
                    <a:lumMod val="65000"/>
                    <a:lumOff val="35000"/>
                  </a:prstClr>
                </a:solidFill>
              </a:rPr>
              <a:t>Web: </a:t>
            </a:r>
            <a:r>
              <a:rPr lang="it-IT" altLang="es-CL" sz="1200" dirty="0">
                <a:solidFill>
                  <a:prstClr val="white">
                    <a:lumMod val="50000"/>
                  </a:prstClr>
                </a:solidFill>
              </a:rPr>
              <a:t>www.pintana.cl</a:t>
            </a:r>
          </a:p>
          <a:p>
            <a:pPr algn="ctr" defTabSz="457200">
              <a:defRPr/>
            </a:pPr>
            <a:r>
              <a:rPr lang="it-IT" altLang="es-CL" sz="1400" b="1" dirty="0">
                <a:solidFill>
                  <a:prstClr val="black">
                    <a:lumMod val="65000"/>
                    <a:lumOff val="35000"/>
                  </a:prstClr>
                </a:solidFill>
              </a:rPr>
              <a:t>Email: </a:t>
            </a:r>
            <a:r>
              <a:rPr lang="it-IT" altLang="es-CL" sz="1200" dirty="0">
                <a:solidFill>
                  <a:prstClr val="white">
                    <a:lumMod val="50000"/>
                  </a:prstClr>
                </a:solidFill>
              </a:rPr>
              <a:t>municipalidad@pintana.cl</a:t>
            </a:r>
            <a:endParaRPr lang="es-CL" altLang="es-CL" sz="1200" dirty="0">
              <a:solidFill>
                <a:prstClr val="white">
                  <a:lumMod val="50000"/>
                </a:prstClr>
              </a:solidFill>
            </a:endParaRPr>
          </a:p>
        </p:txBody>
      </p:sp>
      <p:sp>
        <p:nvSpPr>
          <p:cNvPr id="33" name="CuadroTexto 32">
            <a:extLst>
              <a:ext uri="{FF2B5EF4-FFF2-40B4-BE49-F238E27FC236}">
                <a16:creationId xmlns:a16="http://schemas.microsoft.com/office/drawing/2014/main" id="{D320E222-E848-44C3-95A7-411659E7BC6C}"/>
              </a:ext>
            </a:extLst>
          </p:cNvPr>
          <p:cNvSpPr txBox="1"/>
          <p:nvPr/>
        </p:nvSpPr>
        <p:spPr>
          <a:xfrm>
            <a:off x="9038462" y="2262009"/>
            <a:ext cx="2343150" cy="861774"/>
          </a:xfrm>
          <a:prstGeom prst="rect">
            <a:avLst/>
          </a:prstGeom>
          <a:noFill/>
        </p:spPr>
        <p:txBody>
          <a:bodyPr wrap="square">
            <a:spAutoFit/>
          </a:bodyPr>
          <a:lstStyle/>
          <a:p>
            <a:pPr algn="l"/>
            <a:r>
              <a:rPr lang="es-CL" sz="1000" b="0" i="0" dirty="0">
                <a:solidFill>
                  <a:srgbClr val="000000"/>
                </a:solidFill>
                <a:effectLst/>
                <a:latin typeface="gobCL"/>
              </a:rPr>
              <a:t>Senadores CIRCUNSCRIPCION VII</a:t>
            </a:r>
          </a:p>
          <a:p>
            <a:pPr algn="l"/>
            <a:r>
              <a:rPr lang="es-CL" sz="1000" b="0" i="0" dirty="0">
                <a:solidFill>
                  <a:srgbClr val="777777"/>
                </a:solidFill>
                <a:effectLst/>
                <a:latin typeface="gobCL"/>
              </a:rPr>
              <a:t>Carlos Montes Cisternas - PS</a:t>
            </a:r>
          </a:p>
          <a:p>
            <a:pPr algn="l"/>
            <a:r>
              <a:rPr lang="es-CL" sz="1000" b="0" i="0" dirty="0">
                <a:solidFill>
                  <a:srgbClr val="777777"/>
                </a:solidFill>
                <a:effectLst/>
                <a:latin typeface="gobCL"/>
              </a:rPr>
              <a:t>Guido Girardi </a:t>
            </a:r>
            <a:r>
              <a:rPr lang="es-CL" sz="1000" b="0" i="0" dirty="0" err="1">
                <a:solidFill>
                  <a:srgbClr val="777777"/>
                </a:solidFill>
                <a:effectLst/>
                <a:latin typeface="gobCL"/>
              </a:rPr>
              <a:t>Lavin</a:t>
            </a:r>
            <a:r>
              <a:rPr lang="es-CL" sz="1000" b="0" i="0" dirty="0">
                <a:solidFill>
                  <a:srgbClr val="777777"/>
                </a:solidFill>
                <a:effectLst/>
                <a:latin typeface="gobCL"/>
              </a:rPr>
              <a:t> - PPD</a:t>
            </a:r>
          </a:p>
          <a:p>
            <a:pPr algn="l"/>
            <a:r>
              <a:rPr lang="es-CL" sz="1000" b="0" i="0" dirty="0">
                <a:solidFill>
                  <a:srgbClr val="777777"/>
                </a:solidFill>
                <a:effectLst/>
                <a:latin typeface="gobCL"/>
              </a:rPr>
              <a:t>Manuel </a:t>
            </a:r>
            <a:r>
              <a:rPr lang="es-CL" sz="1000" b="0" i="0" dirty="0" err="1">
                <a:solidFill>
                  <a:srgbClr val="777777"/>
                </a:solidFill>
                <a:effectLst/>
                <a:latin typeface="gobCL"/>
              </a:rPr>
              <a:t>Jose</a:t>
            </a:r>
            <a:r>
              <a:rPr lang="es-CL" sz="1000" b="0" i="0" dirty="0">
                <a:solidFill>
                  <a:srgbClr val="777777"/>
                </a:solidFill>
                <a:effectLst/>
                <a:latin typeface="gobCL"/>
              </a:rPr>
              <a:t> </a:t>
            </a:r>
            <a:r>
              <a:rPr lang="es-CL" sz="1000" b="0" i="0" dirty="0" err="1">
                <a:solidFill>
                  <a:srgbClr val="777777"/>
                </a:solidFill>
                <a:effectLst/>
                <a:latin typeface="gobCL"/>
              </a:rPr>
              <a:t>Ossandon</a:t>
            </a:r>
            <a:r>
              <a:rPr lang="es-CL" sz="1000" b="0" i="0" dirty="0">
                <a:solidFill>
                  <a:srgbClr val="777777"/>
                </a:solidFill>
                <a:effectLst/>
                <a:latin typeface="gobCL"/>
              </a:rPr>
              <a:t> Irarrazabal - RN</a:t>
            </a:r>
          </a:p>
          <a:p>
            <a:pPr algn="l"/>
            <a:r>
              <a:rPr lang="es-CL" sz="1000" b="0" i="0" dirty="0">
                <a:solidFill>
                  <a:srgbClr val="777777"/>
                </a:solidFill>
                <a:effectLst/>
                <a:latin typeface="gobCL"/>
              </a:rPr>
              <a:t>Marcela Sabat Fernández - RN</a:t>
            </a:r>
          </a:p>
        </p:txBody>
      </p:sp>
      <p:sp>
        <p:nvSpPr>
          <p:cNvPr id="35" name="CuadroTexto 34">
            <a:extLst>
              <a:ext uri="{FF2B5EF4-FFF2-40B4-BE49-F238E27FC236}">
                <a16:creationId xmlns:a16="http://schemas.microsoft.com/office/drawing/2014/main" id="{921EA1C0-0FA5-4C6B-AD1C-962C2822CC4B}"/>
              </a:ext>
            </a:extLst>
          </p:cNvPr>
          <p:cNvSpPr txBox="1"/>
          <p:nvPr/>
        </p:nvSpPr>
        <p:spPr>
          <a:xfrm>
            <a:off x="9038462" y="3429000"/>
            <a:ext cx="3048000" cy="1384995"/>
          </a:xfrm>
          <a:prstGeom prst="rect">
            <a:avLst/>
          </a:prstGeom>
          <a:noFill/>
        </p:spPr>
        <p:txBody>
          <a:bodyPr wrap="square">
            <a:spAutoFit/>
          </a:bodyPr>
          <a:lstStyle/>
          <a:p>
            <a:pPr algn="l"/>
            <a:r>
              <a:rPr lang="es-CL" sz="1050" b="0" i="0" dirty="0">
                <a:solidFill>
                  <a:srgbClr val="000000"/>
                </a:solidFill>
                <a:effectLst/>
                <a:latin typeface="gobCL"/>
              </a:rPr>
              <a:t>Diputados DISTRITO 12</a:t>
            </a:r>
          </a:p>
          <a:p>
            <a:pPr algn="l"/>
            <a:r>
              <a:rPr lang="es-CL" sz="1050" b="0" i="0" dirty="0">
                <a:solidFill>
                  <a:srgbClr val="777777"/>
                </a:solidFill>
                <a:effectLst/>
                <a:latin typeface="gobCL"/>
              </a:rPr>
              <a:t>Ximena Ossandón </a:t>
            </a:r>
            <a:r>
              <a:rPr lang="es-CL" sz="1050" b="0" i="0" dirty="0" err="1">
                <a:solidFill>
                  <a:srgbClr val="777777"/>
                </a:solidFill>
                <a:effectLst/>
                <a:latin typeface="gobCL"/>
              </a:rPr>
              <a:t>Irarrázabal</a:t>
            </a:r>
            <a:r>
              <a:rPr lang="es-CL" sz="1050" b="0" i="0" dirty="0">
                <a:solidFill>
                  <a:srgbClr val="777777"/>
                </a:solidFill>
                <a:effectLst/>
                <a:latin typeface="gobCL"/>
              </a:rPr>
              <a:t> - RN</a:t>
            </a:r>
          </a:p>
          <a:p>
            <a:pPr algn="l"/>
            <a:r>
              <a:rPr lang="es-CL" sz="1050" b="0" i="0" dirty="0">
                <a:solidFill>
                  <a:srgbClr val="777777"/>
                </a:solidFill>
                <a:effectLst/>
                <a:latin typeface="gobCL"/>
              </a:rPr>
              <a:t>Camila Vallejo Dowling - PC</a:t>
            </a:r>
          </a:p>
          <a:p>
            <a:pPr algn="l"/>
            <a:r>
              <a:rPr lang="es-CL" sz="1050" b="0" i="0" dirty="0">
                <a:solidFill>
                  <a:srgbClr val="777777"/>
                </a:solidFill>
                <a:effectLst/>
                <a:latin typeface="gobCL"/>
              </a:rPr>
              <a:t>Pamela </a:t>
            </a:r>
            <a:r>
              <a:rPr lang="es-CL" sz="1050" b="0" i="0" dirty="0" err="1">
                <a:solidFill>
                  <a:srgbClr val="777777"/>
                </a:solidFill>
                <a:effectLst/>
                <a:latin typeface="gobCL"/>
              </a:rPr>
              <a:t>Jiles</a:t>
            </a:r>
            <a:r>
              <a:rPr lang="es-CL" sz="1050" b="0" i="0" dirty="0">
                <a:solidFill>
                  <a:srgbClr val="777777"/>
                </a:solidFill>
                <a:effectLst/>
                <a:latin typeface="gobCL"/>
              </a:rPr>
              <a:t> Moreno - PH</a:t>
            </a:r>
          </a:p>
          <a:p>
            <a:pPr algn="l"/>
            <a:r>
              <a:rPr lang="es-CL" sz="1050" b="0" i="0" dirty="0">
                <a:solidFill>
                  <a:srgbClr val="777777"/>
                </a:solidFill>
                <a:effectLst/>
                <a:latin typeface="gobCL"/>
              </a:rPr>
              <a:t>Leopoldo Pérez </a:t>
            </a:r>
            <a:r>
              <a:rPr lang="es-CL" sz="1050" b="0" i="0" dirty="0" err="1">
                <a:solidFill>
                  <a:srgbClr val="777777"/>
                </a:solidFill>
                <a:effectLst/>
                <a:latin typeface="gobCL"/>
              </a:rPr>
              <a:t>Lahsen</a:t>
            </a:r>
            <a:r>
              <a:rPr lang="es-CL" sz="1050" b="0" i="0" dirty="0">
                <a:solidFill>
                  <a:srgbClr val="777777"/>
                </a:solidFill>
                <a:effectLst/>
                <a:latin typeface="gobCL"/>
              </a:rPr>
              <a:t> - RN</a:t>
            </a:r>
          </a:p>
          <a:p>
            <a:pPr algn="l"/>
            <a:r>
              <a:rPr lang="es-CL" sz="1050" b="0" i="0" dirty="0">
                <a:solidFill>
                  <a:srgbClr val="777777"/>
                </a:solidFill>
                <a:effectLst/>
                <a:latin typeface="gobCL"/>
              </a:rPr>
              <a:t>Álvaro Carter Fernández - IND - UDI</a:t>
            </a:r>
          </a:p>
          <a:p>
            <a:pPr algn="l"/>
            <a:r>
              <a:rPr lang="es-CL" sz="1050" b="0" i="0" dirty="0">
                <a:solidFill>
                  <a:srgbClr val="777777"/>
                </a:solidFill>
                <a:effectLst/>
                <a:latin typeface="gobCL"/>
              </a:rPr>
              <a:t>Miguel </a:t>
            </a:r>
            <a:r>
              <a:rPr lang="es-CL" sz="1050" b="0" i="0" dirty="0" err="1">
                <a:solidFill>
                  <a:srgbClr val="777777"/>
                </a:solidFill>
                <a:effectLst/>
                <a:latin typeface="gobCL"/>
              </a:rPr>
              <a:t>Crispi</a:t>
            </a:r>
            <a:r>
              <a:rPr lang="es-CL" sz="1050" b="0" i="0" dirty="0">
                <a:solidFill>
                  <a:srgbClr val="777777"/>
                </a:solidFill>
                <a:effectLst/>
                <a:latin typeface="gobCL"/>
              </a:rPr>
              <a:t> Serrano - RD</a:t>
            </a:r>
          </a:p>
          <a:p>
            <a:pPr algn="l"/>
            <a:r>
              <a:rPr lang="es-CL" sz="1050" b="0" i="0" dirty="0">
                <a:solidFill>
                  <a:srgbClr val="777777"/>
                </a:solidFill>
                <a:effectLst/>
                <a:latin typeface="gobCL"/>
              </a:rPr>
              <a:t>Amaro Labra Sepúlveda - PC</a:t>
            </a:r>
          </a:p>
        </p:txBody>
      </p:sp>
      <p:sp>
        <p:nvSpPr>
          <p:cNvPr id="37" name="CuadroTexto 36">
            <a:extLst>
              <a:ext uri="{FF2B5EF4-FFF2-40B4-BE49-F238E27FC236}">
                <a16:creationId xmlns:a16="http://schemas.microsoft.com/office/drawing/2014/main" id="{A6359FB9-5555-4EED-87BF-83D29B0F78E2}"/>
              </a:ext>
            </a:extLst>
          </p:cNvPr>
          <p:cNvSpPr txBox="1"/>
          <p:nvPr/>
        </p:nvSpPr>
        <p:spPr>
          <a:xfrm>
            <a:off x="9038462" y="4979867"/>
            <a:ext cx="2505075" cy="430887"/>
          </a:xfrm>
          <a:prstGeom prst="rect">
            <a:avLst/>
          </a:prstGeom>
          <a:noFill/>
        </p:spPr>
        <p:txBody>
          <a:bodyPr wrap="square">
            <a:spAutoFit/>
          </a:bodyPr>
          <a:lstStyle/>
          <a:p>
            <a:pPr algn="l"/>
            <a:r>
              <a:rPr lang="es-CL" sz="1100" b="0" i="0" dirty="0">
                <a:solidFill>
                  <a:srgbClr val="000000"/>
                </a:solidFill>
                <a:effectLst/>
                <a:latin typeface="gobCL"/>
              </a:rPr>
              <a:t>Intendente Región de METROPOLITANA</a:t>
            </a:r>
          </a:p>
          <a:p>
            <a:pPr algn="l"/>
            <a:r>
              <a:rPr lang="es-CL" sz="1100" b="0" i="0" dirty="0">
                <a:solidFill>
                  <a:srgbClr val="777777"/>
                </a:solidFill>
                <a:effectLst/>
                <a:latin typeface="gobCL"/>
              </a:rPr>
              <a:t>Felipe Guevara Stephens</a:t>
            </a:r>
          </a:p>
        </p:txBody>
      </p:sp>
      <p:sp>
        <p:nvSpPr>
          <p:cNvPr id="39" name="CuadroTexto 38">
            <a:extLst>
              <a:ext uri="{FF2B5EF4-FFF2-40B4-BE49-F238E27FC236}">
                <a16:creationId xmlns:a16="http://schemas.microsoft.com/office/drawing/2014/main" id="{64E96DCE-D99C-484E-92F5-789350414A1B}"/>
              </a:ext>
            </a:extLst>
          </p:cNvPr>
          <p:cNvSpPr txBox="1"/>
          <p:nvPr/>
        </p:nvSpPr>
        <p:spPr>
          <a:xfrm>
            <a:off x="9038462" y="5479484"/>
            <a:ext cx="2352675" cy="430887"/>
          </a:xfrm>
          <a:prstGeom prst="rect">
            <a:avLst/>
          </a:prstGeom>
          <a:noFill/>
        </p:spPr>
        <p:txBody>
          <a:bodyPr wrap="square">
            <a:spAutoFit/>
          </a:bodyPr>
          <a:lstStyle/>
          <a:p>
            <a:pPr algn="l"/>
            <a:r>
              <a:rPr lang="es-CL" sz="1100" b="0" i="0" dirty="0">
                <a:solidFill>
                  <a:srgbClr val="000000"/>
                </a:solidFill>
                <a:effectLst/>
                <a:latin typeface="gobCL"/>
              </a:rPr>
              <a:t>Gobernador Provincia de SANTIAGO</a:t>
            </a:r>
          </a:p>
          <a:p>
            <a:pPr algn="l"/>
            <a:r>
              <a:rPr lang="es-CL" sz="1100" b="0" i="0" dirty="0">
                <a:solidFill>
                  <a:srgbClr val="777777"/>
                </a:solidFill>
                <a:effectLst/>
                <a:latin typeface="gobCL"/>
              </a:rPr>
              <a:t>Enrique Beltrán Navarrete</a:t>
            </a:r>
          </a:p>
        </p:txBody>
      </p:sp>
    </p:spTree>
    <p:extLst>
      <p:ext uri="{BB962C8B-B14F-4D97-AF65-F5344CB8AC3E}">
        <p14:creationId xmlns:p14="http://schemas.microsoft.com/office/powerpoint/2010/main" val="19685178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12" presetClass="entr" presetSubtype="4"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p:tgtEl>
                                              <p:spTgt spid="64"/>
                                            </p:tgtEl>
                                            <p:attrNameLst>
                                              <p:attrName>ppt_y</p:attrName>
                                            </p:attrNameLst>
                                          </p:cBhvr>
                                          <p:tavLst>
                                            <p:tav tm="0">
                                              <p:val>
                                                <p:strVal val="#ppt_y+#ppt_h*1.125000"/>
                                              </p:val>
                                            </p:tav>
                                            <p:tav tm="100000">
                                              <p:val>
                                                <p:strVal val="#ppt_y"/>
                                              </p:val>
                                            </p:tav>
                                          </p:tavLst>
                                        </p:anim>
                                        <p:animEffect transition="in" filter="wipe(up)">
                                          <p:cBhvr>
                                            <p:cTn id="22" dur="500"/>
                                            <p:tgtEl>
                                              <p:spTgt spid="64"/>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down)">
                                          <p:cBhvr>
                                            <p:cTn id="26" dur="500"/>
                                            <p:tgtEl>
                                              <p:spTgt spid="61"/>
                                            </p:tgtEl>
                                          </p:cBhvr>
                                        </p:animEffect>
                                      </p:childTnLst>
                                    </p:cTn>
                                  </p:par>
                                  <p:par>
                                    <p:cTn id="27" presetID="12" presetClass="entr" presetSubtype="4"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p:tgtEl>
                                              <p:spTgt spid="68"/>
                                            </p:tgtEl>
                                            <p:attrNameLst>
                                              <p:attrName>ppt_y</p:attrName>
                                            </p:attrNameLst>
                                          </p:cBhvr>
                                          <p:tavLst>
                                            <p:tav tm="0">
                                              <p:val>
                                                <p:strVal val="#ppt_y+#ppt_h*1.125000"/>
                                              </p:val>
                                            </p:tav>
                                            <p:tav tm="100000">
                                              <p:val>
                                                <p:strVal val="#ppt_y"/>
                                              </p:val>
                                            </p:tav>
                                          </p:tavLst>
                                        </p:anim>
                                        <p:animEffect transition="in" filter="wipe(up)">
                                          <p:cBhvr>
                                            <p:cTn id="3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22" presetClass="entr" presetSubtype="8"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left)">
                                          <p:cBhvr>
                                            <p:cTn id="21" dur="500"/>
                                            <p:tgtEl>
                                              <p:spTgt spid="98"/>
                                            </p:tgtEl>
                                          </p:cBhvr>
                                        </p:animEffect>
                                      </p:childTnLst>
                                    </p:cTn>
                                  </p:par>
                                  <p:par>
                                    <p:cTn id="22" presetID="22" presetClass="entr" presetSubtype="8"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par>
                                    <p:cTn id="25" presetID="22" presetClass="entr" presetSubtype="8"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left)">
                                          <p:cBhvr>
                                            <p:cTn id="27" dur="500"/>
                                            <p:tgtEl>
                                              <p:spTgt spid="104"/>
                                            </p:tgtEl>
                                          </p:cBhvr>
                                        </p:animEffect>
                                      </p:childTnLst>
                                    </p:cTn>
                                  </p:par>
                                  <p:par>
                                    <p:cTn id="28" presetID="12" presetClass="entr" presetSubtype="4"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p:tgtEl>
                                              <p:spTgt spid="64"/>
                                            </p:tgtEl>
                                            <p:attrNameLst>
                                              <p:attrName>ppt_y</p:attrName>
                                            </p:attrNameLst>
                                          </p:cBhvr>
                                          <p:tavLst>
                                            <p:tav tm="0">
                                              <p:val>
                                                <p:strVal val="#ppt_y+#ppt_h*1.125000"/>
                                              </p:val>
                                            </p:tav>
                                            <p:tav tm="100000">
                                              <p:val>
                                                <p:strVal val="#ppt_y"/>
                                              </p:val>
                                            </p:tav>
                                          </p:tavLst>
                                        </p:anim>
                                        <p:animEffect transition="in" filter="wipe(up)">
                                          <p:cBhvr>
                                            <p:cTn id="31" dur="500"/>
                                            <p:tgtEl>
                                              <p:spTgt spid="64"/>
                                            </p:tgtEl>
                                          </p:cBhvr>
                                        </p:animEffect>
                                      </p:childTnLst>
                                    </p:cTn>
                                  </p:par>
                                  <p:par>
                                    <p:cTn id="32" presetID="2" presetClass="entr" presetSubtype="4" fill="hold" grpId="0" nodeType="withEffect">
                                      <p:stCondLst>
                                        <p:cond delay="250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750" fill="hold"/>
                                            <p:tgtEl>
                                              <p:spTgt spid="67"/>
                                            </p:tgtEl>
                                            <p:attrNameLst>
                                              <p:attrName>ppt_x</p:attrName>
                                            </p:attrNameLst>
                                          </p:cBhvr>
                                          <p:tavLst>
                                            <p:tav tm="0">
                                              <p:val>
                                                <p:strVal val="#ppt_x"/>
                                              </p:val>
                                            </p:tav>
                                            <p:tav tm="100000">
                                              <p:val>
                                                <p:strVal val="#ppt_x"/>
                                              </p:val>
                                            </p:tav>
                                          </p:tavLst>
                                        </p:anim>
                                        <p:anim calcmode="lin" valueType="num">
                                          <p:cBhvr additive="base">
                                            <p:cTn id="35" dur="750" fill="hold"/>
                                            <p:tgtEl>
                                              <p:spTgt spid="67"/>
                                            </p:tgtEl>
                                            <p:attrNameLst>
                                              <p:attrName>ppt_y</p:attrName>
                                            </p:attrNameLst>
                                          </p:cBhvr>
                                          <p:tavLst>
                                            <p:tav tm="0">
                                              <p:val>
                                                <p:strVal val="1+#ppt_h/2"/>
                                              </p:val>
                                            </p:tav>
                                            <p:tav tm="100000">
                                              <p:val>
                                                <p:strVal val="#ppt_y"/>
                                              </p:val>
                                            </p:tav>
                                          </p:tavLst>
                                        </p:anim>
                                      </p:childTnLst>
                                    </p:cTn>
                                  </p:par>
                                </p:childTnLst>
                              </p:cTn>
                            </p:par>
                            <p:par>
                              <p:cTn id="36" fill="hold">
                                <p:stCondLst>
                                  <p:cond delay="3250"/>
                                </p:stCondLst>
                                <p:childTnLst>
                                  <p:par>
                                    <p:cTn id="37" presetID="22" presetClass="entr" presetSubtype="4"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down)">
                                          <p:cBhvr>
                                            <p:cTn id="39" dur="500"/>
                                            <p:tgtEl>
                                              <p:spTgt spid="61"/>
                                            </p:tgtEl>
                                          </p:cBhvr>
                                        </p:animEffect>
                                      </p:childTnLst>
                                    </p:cTn>
                                  </p:par>
                                  <p:par>
                                    <p:cTn id="40" presetID="12" presetClass="entr" presetSubtype="4"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ppt_y</p:attrName>
                                            </p:attrNameLst>
                                          </p:cBhvr>
                                          <p:tavLst>
                                            <p:tav tm="0">
                                              <p:val>
                                                <p:strVal val="#ppt_y+#ppt_h*1.125000"/>
                                              </p:val>
                                            </p:tav>
                                            <p:tav tm="100000">
                                              <p:val>
                                                <p:strVal val="#ppt_y"/>
                                              </p:val>
                                            </p:tav>
                                          </p:tavLst>
                                        </p:anim>
                                        <p:animEffect transition="in" filter="wipe(up)">
                                          <p:cBhvr>
                                            <p:cTn id="4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1438276" y="837730"/>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130" name="CuadroTexto 129">
            <a:extLst>
              <a:ext uri="{FF2B5EF4-FFF2-40B4-BE49-F238E27FC236}">
                <a16:creationId xmlns:a16="http://schemas.microsoft.com/office/drawing/2014/main" id="{B3064CBE-A4AB-443B-82DE-6971086E081F}"/>
              </a:ext>
            </a:extLst>
          </p:cNvPr>
          <p:cNvSpPr txBox="1"/>
          <p:nvPr/>
        </p:nvSpPr>
        <p:spPr>
          <a:xfrm>
            <a:off x="225038" y="3570219"/>
            <a:ext cx="28397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demográfica: </a:t>
            </a:r>
            <a:r>
              <a:rPr lang="es-CL" sz="1200" b="0" i="0" dirty="0">
                <a:solidFill>
                  <a:schemeClr val="tx1"/>
                </a:solidFill>
                <a:effectLst/>
                <a:latin typeface="gobCL"/>
              </a:rPr>
              <a:t>48,4</a:t>
            </a:r>
            <a:r>
              <a:rPr lang="es-CL" sz="1200" dirty="0">
                <a:solidFill>
                  <a:srgbClr val="388094"/>
                </a:solidFill>
              </a:rPr>
              <a:t>  </a:t>
            </a:r>
          </a:p>
        </p:txBody>
      </p:sp>
      <p:pic>
        <p:nvPicPr>
          <p:cNvPr id="34" name="Imagen 33">
            <a:extLst>
              <a:ext uri="{FF2B5EF4-FFF2-40B4-BE49-F238E27FC236}">
                <a16:creationId xmlns:a16="http://schemas.microsoft.com/office/drawing/2014/main" id="{92AD61E8-3E7D-4E51-9B95-E830D3501BB2}"/>
              </a:ext>
            </a:extLst>
          </p:cNvPr>
          <p:cNvPicPr>
            <a:picLocks noChangeAspect="1"/>
          </p:cNvPicPr>
          <p:nvPr/>
        </p:nvPicPr>
        <p:blipFill>
          <a:blip r:embed="rId4"/>
          <a:stretch>
            <a:fillRect/>
          </a:stretch>
        </p:blipFill>
        <p:spPr>
          <a:xfrm>
            <a:off x="183533" y="4763388"/>
            <a:ext cx="3474121" cy="1930984"/>
          </a:xfrm>
          <a:prstGeom prst="rect">
            <a:avLst/>
          </a:prstGeom>
        </p:spPr>
      </p:pic>
      <p:sp>
        <p:nvSpPr>
          <p:cNvPr id="134" name="CuadroTexto 133">
            <a:extLst>
              <a:ext uri="{FF2B5EF4-FFF2-40B4-BE49-F238E27FC236}">
                <a16:creationId xmlns:a16="http://schemas.microsoft.com/office/drawing/2014/main" id="{D357FA09-E16D-4CE5-AEB6-7451A18EBC42}"/>
              </a:ext>
            </a:extLst>
          </p:cNvPr>
          <p:cNvSpPr txBox="1"/>
          <p:nvPr/>
        </p:nvSpPr>
        <p:spPr>
          <a:xfrm>
            <a:off x="98656" y="857703"/>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5" name="Freeform 183">
            <a:extLst>
              <a:ext uri="{FF2B5EF4-FFF2-40B4-BE49-F238E27FC236}">
                <a16:creationId xmlns:a16="http://schemas.microsoft.com/office/drawing/2014/main" id="{4D8CAD5D-ACE3-408D-A02A-35B7B3A6FB63}"/>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4" name="Imagen 3">
            <a:extLst>
              <a:ext uri="{FF2B5EF4-FFF2-40B4-BE49-F238E27FC236}">
                <a16:creationId xmlns:a16="http://schemas.microsoft.com/office/drawing/2014/main" id="{A7DFD961-6E70-403A-AFF4-F09CA5FC7DDC}"/>
              </a:ext>
            </a:extLst>
          </p:cNvPr>
          <p:cNvPicPr>
            <a:picLocks noChangeAspect="1"/>
          </p:cNvPicPr>
          <p:nvPr/>
        </p:nvPicPr>
        <p:blipFill>
          <a:blip r:embed="rId5"/>
          <a:stretch>
            <a:fillRect/>
          </a:stretch>
        </p:blipFill>
        <p:spPr>
          <a:xfrm>
            <a:off x="5186959" y="2181699"/>
            <a:ext cx="3325353" cy="4191918"/>
          </a:xfrm>
          <a:prstGeom prst="rect">
            <a:avLst/>
          </a:prstGeom>
        </p:spPr>
      </p:pic>
      <p:sp>
        <p:nvSpPr>
          <p:cNvPr id="41" name="CuadroTexto 40">
            <a:extLst>
              <a:ext uri="{FF2B5EF4-FFF2-40B4-BE49-F238E27FC236}">
                <a16:creationId xmlns:a16="http://schemas.microsoft.com/office/drawing/2014/main" id="{544379C0-09D0-46DB-8848-9811CA7AAF8D}"/>
              </a:ext>
            </a:extLst>
          </p:cNvPr>
          <p:cNvSpPr txBox="1"/>
          <p:nvPr/>
        </p:nvSpPr>
        <p:spPr>
          <a:xfrm>
            <a:off x="212687" y="3236556"/>
            <a:ext cx="19299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adultos mayores:  </a:t>
            </a:r>
          </a:p>
        </p:txBody>
      </p:sp>
      <p:pic>
        <p:nvPicPr>
          <p:cNvPr id="10" name="Imagen 9">
            <a:extLst>
              <a:ext uri="{FF2B5EF4-FFF2-40B4-BE49-F238E27FC236}">
                <a16:creationId xmlns:a16="http://schemas.microsoft.com/office/drawing/2014/main" id="{B63F5C14-676F-4F82-829B-9C625B1EE678}"/>
              </a:ext>
            </a:extLst>
          </p:cNvPr>
          <p:cNvPicPr>
            <a:picLocks noChangeAspect="1"/>
          </p:cNvPicPr>
          <p:nvPr/>
        </p:nvPicPr>
        <p:blipFill rotWithShape="1">
          <a:blip r:embed="rId6"/>
          <a:srcRect l="6797" t="41666" r="72422" b="48820"/>
          <a:stretch/>
        </p:blipFill>
        <p:spPr>
          <a:xfrm>
            <a:off x="2553353" y="3345701"/>
            <a:ext cx="2071308" cy="533401"/>
          </a:xfrm>
          <a:prstGeom prst="rect">
            <a:avLst/>
          </a:prstGeom>
        </p:spPr>
      </p:pic>
      <p:sp>
        <p:nvSpPr>
          <p:cNvPr id="47" name="CuadroTexto 46">
            <a:extLst>
              <a:ext uri="{FF2B5EF4-FFF2-40B4-BE49-F238E27FC236}">
                <a16:creationId xmlns:a16="http://schemas.microsoft.com/office/drawing/2014/main" id="{09388EB1-62E3-48D1-9822-90B12681AD03}"/>
              </a:ext>
            </a:extLst>
          </p:cNvPr>
          <p:cNvSpPr txBox="1"/>
          <p:nvPr/>
        </p:nvSpPr>
        <p:spPr>
          <a:xfrm>
            <a:off x="225038" y="3908891"/>
            <a:ext cx="2407436"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juvenil: </a:t>
            </a:r>
            <a:r>
              <a:rPr lang="es-CL" sz="1200" b="0" dirty="0">
                <a:solidFill>
                  <a:schemeClr val="tx1"/>
                </a:solidFill>
              </a:rPr>
              <a:t>34,9</a:t>
            </a:r>
          </a:p>
        </p:txBody>
      </p:sp>
      <p:sp>
        <p:nvSpPr>
          <p:cNvPr id="16" name="CuadroTexto 15">
            <a:extLst>
              <a:ext uri="{FF2B5EF4-FFF2-40B4-BE49-F238E27FC236}">
                <a16:creationId xmlns:a16="http://schemas.microsoft.com/office/drawing/2014/main" id="{0E5FD000-C746-4D1D-923F-0E4472657482}"/>
              </a:ext>
            </a:extLst>
          </p:cNvPr>
          <p:cNvSpPr txBox="1"/>
          <p:nvPr/>
        </p:nvSpPr>
        <p:spPr>
          <a:xfrm>
            <a:off x="225038" y="2894448"/>
            <a:ext cx="2352742"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388094"/>
                </a:solidFill>
              </a:defRPr>
            </a:lvl1pPr>
          </a:lstStyle>
          <a:p>
            <a:r>
              <a:rPr lang="es-CL" sz="1200" dirty="0"/>
              <a:t>Índice de Masculinidad: 96,4  </a:t>
            </a:r>
          </a:p>
        </p:txBody>
      </p:sp>
      <p:pic>
        <p:nvPicPr>
          <p:cNvPr id="19" name="Imagen 18">
            <a:extLst>
              <a:ext uri="{FF2B5EF4-FFF2-40B4-BE49-F238E27FC236}">
                <a16:creationId xmlns:a16="http://schemas.microsoft.com/office/drawing/2014/main" id="{7396AB7B-7DC5-4FA6-BAF3-6AAFA98FF3CD}"/>
              </a:ext>
            </a:extLst>
          </p:cNvPr>
          <p:cNvPicPr>
            <a:picLocks noChangeAspect="1"/>
          </p:cNvPicPr>
          <p:nvPr/>
        </p:nvPicPr>
        <p:blipFill rotWithShape="1">
          <a:blip r:embed="rId7"/>
          <a:srcRect t="24559"/>
          <a:stretch/>
        </p:blipFill>
        <p:spPr>
          <a:xfrm>
            <a:off x="21965" y="1472065"/>
            <a:ext cx="5353325" cy="1049168"/>
          </a:xfrm>
          <a:prstGeom prst="rect">
            <a:avLst/>
          </a:prstGeom>
        </p:spPr>
      </p:pic>
      <p:grpSp>
        <p:nvGrpSpPr>
          <p:cNvPr id="27" name="Grupo 26">
            <a:extLst>
              <a:ext uri="{FF2B5EF4-FFF2-40B4-BE49-F238E27FC236}">
                <a16:creationId xmlns:a16="http://schemas.microsoft.com/office/drawing/2014/main" id="{CEEB96A9-DD9E-4EDF-B2D5-77516138370F}"/>
              </a:ext>
            </a:extLst>
          </p:cNvPr>
          <p:cNvGrpSpPr/>
          <p:nvPr/>
        </p:nvGrpSpPr>
        <p:grpSpPr>
          <a:xfrm>
            <a:off x="4596853" y="741283"/>
            <a:ext cx="1437772" cy="723217"/>
            <a:chOff x="7033762" y="4756275"/>
            <a:chExt cx="1437772" cy="723217"/>
          </a:xfrm>
        </p:grpSpPr>
        <p:sp>
          <p:nvSpPr>
            <p:cNvPr id="23" name="Bocadillo: ovalado 22">
              <a:extLst>
                <a:ext uri="{FF2B5EF4-FFF2-40B4-BE49-F238E27FC236}">
                  <a16:creationId xmlns:a16="http://schemas.microsoft.com/office/drawing/2014/main" id="{696E6E12-93EB-436C-8723-7F469943BDE1}"/>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CuadroTexto 23">
              <a:extLst>
                <a:ext uri="{FF2B5EF4-FFF2-40B4-BE49-F238E27FC236}">
                  <a16:creationId xmlns:a16="http://schemas.microsoft.com/office/drawing/2014/main" id="{42ECC900-66E6-46B3-BA88-D61FD5CD02C0}"/>
                </a:ext>
              </a:extLst>
            </p:cNvPr>
            <p:cNvSpPr txBox="1"/>
            <p:nvPr/>
          </p:nvSpPr>
          <p:spPr>
            <a:xfrm>
              <a:off x="7214235" y="4924492"/>
              <a:ext cx="1257299" cy="507831"/>
            </a:xfrm>
            <a:prstGeom prst="rect">
              <a:avLst/>
            </a:prstGeom>
            <a:noFill/>
          </p:spPr>
          <p:txBody>
            <a:bodyPr wrap="square" rtlCol="0">
              <a:spAutoFit/>
            </a:bodyPr>
            <a:lstStyle/>
            <a:p>
              <a:r>
                <a:rPr lang="es-CL" sz="900" dirty="0"/>
                <a:t>Se puede presentar el ranking por comunas de la región</a:t>
              </a:r>
            </a:p>
          </p:txBody>
        </p:sp>
      </p:grpSp>
      <p:grpSp>
        <p:nvGrpSpPr>
          <p:cNvPr id="55" name="Grupo 54">
            <a:extLst>
              <a:ext uri="{FF2B5EF4-FFF2-40B4-BE49-F238E27FC236}">
                <a16:creationId xmlns:a16="http://schemas.microsoft.com/office/drawing/2014/main" id="{9812DE73-B61F-4CCE-8589-BA362326F8E6}"/>
              </a:ext>
            </a:extLst>
          </p:cNvPr>
          <p:cNvGrpSpPr/>
          <p:nvPr/>
        </p:nvGrpSpPr>
        <p:grpSpPr>
          <a:xfrm>
            <a:off x="3115329" y="2674455"/>
            <a:ext cx="1112689" cy="533401"/>
            <a:chOff x="7033762" y="4756275"/>
            <a:chExt cx="1437772" cy="723217"/>
          </a:xfrm>
        </p:grpSpPr>
        <p:sp>
          <p:nvSpPr>
            <p:cNvPr id="56" name="Bocadillo: ovalado 55">
              <a:extLst>
                <a:ext uri="{FF2B5EF4-FFF2-40B4-BE49-F238E27FC236}">
                  <a16:creationId xmlns:a16="http://schemas.microsoft.com/office/drawing/2014/main" id="{1F09A019-202C-4D82-A1DB-C85B1CEFEF45}"/>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CuadroTexto 56">
              <a:extLst>
                <a:ext uri="{FF2B5EF4-FFF2-40B4-BE49-F238E27FC236}">
                  <a16:creationId xmlns:a16="http://schemas.microsoft.com/office/drawing/2014/main" id="{2F7467A4-FB70-475C-946C-BF15CBFC98DF}"/>
                </a:ext>
              </a:extLst>
            </p:cNvPr>
            <p:cNvSpPr txBox="1"/>
            <p:nvPr/>
          </p:nvSpPr>
          <p:spPr>
            <a:xfrm>
              <a:off x="7214235" y="4924492"/>
              <a:ext cx="1257299" cy="230832"/>
            </a:xfrm>
            <a:prstGeom prst="rect">
              <a:avLst/>
            </a:prstGeom>
            <a:noFill/>
          </p:spPr>
          <p:txBody>
            <a:bodyPr wrap="square" rtlCol="0">
              <a:spAutoFit/>
            </a:bodyPr>
            <a:lstStyle/>
            <a:p>
              <a:r>
                <a:rPr lang="es-CL" sz="900" dirty="0"/>
                <a:t>SUGERENCIA</a:t>
              </a:r>
            </a:p>
          </p:txBody>
        </p:sp>
      </p:grpSp>
      <p:sp>
        <p:nvSpPr>
          <p:cNvPr id="59" name="CuadroTexto 58">
            <a:extLst>
              <a:ext uri="{FF2B5EF4-FFF2-40B4-BE49-F238E27FC236}">
                <a16:creationId xmlns:a16="http://schemas.microsoft.com/office/drawing/2014/main" id="{73B4B613-0B3D-4671-9E8D-7750F09A15C6}"/>
              </a:ext>
            </a:extLst>
          </p:cNvPr>
          <p:cNvSpPr txBox="1"/>
          <p:nvPr/>
        </p:nvSpPr>
        <p:spPr>
          <a:xfrm>
            <a:off x="212687" y="4250075"/>
            <a:ext cx="3531871"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Vejez: </a:t>
            </a:r>
            <a:r>
              <a:rPr lang="es-CL" sz="1200" b="0" dirty="0">
                <a:solidFill>
                  <a:schemeClr val="tx1"/>
                </a:solidFill>
              </a:rPr>
              <a:t>13,5</a:t>
            </a:r>
          </a:p>
        </p:txBody>
      </p:sp>
      <p:pic>
        <p:nvPicPr>
          <p:cNvPr id="30" name="Imagen 29">
            <a:extLst>
              <a:ext uri="{FF2B5EF4-FFF2-40B4-BE49-F238E27FC236}">
                <a16:creationId xmlns:a16="http://schemas.microsoft.com/office/drawing/2014/main" id="{9DA069F6-0385-4178-867E-CA9A4EEFBE7C}"/>
              </a:ext>
            </a:extLst>
          </p:cNvPr>
          <p:cNvPicPr>
            <a:picLocks noChangeAspect="1"/>
          </p:cNvPicPr>
          <p:nvPr/>
        </p:nvPicPr>
        <p:blipFill>
          <a:blip r:embed="rId8"/>
          <a:stretch>
            <a:fillRect/>
          </a:stretch>
        </p:blipFill>
        <p:spPr>
          <a:xfrm>
            <a:off x="8998204" y="1130788"/>
            <a:ext cx="3095140" cy="2272632"/>
          </a:xfrm>
          <a:prstGeom prst="rect">
            <a:avLst/>
          </a:prstGeom>
        </p:spPr>
      </p:pic>
      <p:sp>
        <p:nvSpPr>
          <p:cNvPr id="33" name="CuadroTexto 32">
            <a:extLst>
              <a:ext uri="{FF2B5EF4-FFF2-40B4-BE49-F238E27FC236}">
                <a16:creationId xmlns:a16="http://schemas.microsoft.com/office/drawing/2014/main" id="{0987247B-A209-4686-A506-A7B77F8FE975}"/>
              </a:ext>
            </a:extLst>
          </p:cNvPr>
          <p:cNvSpPr txBox="1"/>
          <p:nvPr/>
        </p:nvSpPr>
        <p:spPr>
          <a:xfrm>
            <a:off x="9263520" y="865102"/>
            <a:ext cx="2401537"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Población según pueblo originario  </a:t>
            </a:r>
          </a:p>
        </p:txBody>
      </p:sp>
      <p:pic>
        <p:nvPicPr>
          <p:cNvPr id="37" name="Imagen 36">
            <a:extLst>
              <a:ext uri="{FF2B5EF4-FFF2-40B4-BE49-F238E27FC236}">
                <a16:creationId xmlns:a16="http://schemas.microsoft.com/office/drawing/2014/main" id="{6314F8FC-41F1-461B-BE3B-CEABC05D0D9C}"/>
              </a:ext>
            </a:extLst>
          </p:cNvPr>
          <p:cNvPicPr>
            <a:picLocks noChangeAspect="1"/>
          </p:cNvPicPr>
          <p:nvPr/>
        </p:nvPicPr>
        <p:blipFill>
          <a:blip r:embed="rId9"/>
          <a:stretch>
            <a:fillRect/>
          </a:stretch>
        </p:blipFill>
        <p:spPr>
          <a:xfrm>
            <a:off x="8741026" y="3870763"/>
            <a:ext cx="3443353" cy="1992274"/>
          </a:xfrm>
          <a:prstGeom prst="rect">
            <a:avLst/>
          </a:prstGeom>
        </p:spPr>
      </p:pic>
      <p:sp>
        <p:nvSpPr>
          <p:cNvPr id="14" name="CuadroTexto 13">
            <a:extLst>
              <a:ext uri="{FF2B5EF4-FFF2-40B4-BE49-F238E27FC236}">
                <a16:creationId xmlns:a16="http://schemas.microsoft.com/office/drawing/2014/main" id="{69FC7456-8516-42E7-B1F9-A5180694466C}"/>
              </a:ext>
            </a:extLst>
          </p:cNvPr>
          <p:cNvSpPr txBox="1"/>
          <p:nvPr/>
        </p:nvSpPr>
        <p:spPr>
          <a:xfrm>
            <a:off x="6370840" y="2184661"/>
            <a:ext cx="1285589" cy="247327"/>
          </a:xfrm>
          <a:prstGeom prst="rect">
            <a:avLst/>
          </a:prstGeom>
          <a:noFill/>
        </p:spPr>
        <p:txBody>
          <a:bodyPr wrap="square" rtlCol="0">
            <a:spAutoFit/>
          </a:bodyPr>
          <a:lstStyle/>
          <a:p>
            <a:r>
              <a:rPr lang="es-CL" sz="1000" dirty="0">
                <a:solidFill>
                  <a:srgbClr val="FF0000"/>
                </a:solidFill>
              </a:rPr>
              <a:t>Video interactivo</a:t>
            </a:r>
          </a:p>
        </p:txBody>
      </p:sp>
      <p:pic>
        <p:nvPicPr>
          <p:cNvPr id="39" name="Imagen 38" descr="Imagen que contiene dibujo&#10;&#10;Descripción generada automáticamente">
            <a:extLst>
              <a:ext uri="{FF2B5EF4-FFF2-40B4-BE49-F238E27FC236}">
                <a16:creationId xmlns:a16="http://schemas.microsoft.com/office/drawing/2014/main" id="{AF9086C2-46F9-49A3-8AEB-9F89F77E7D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03188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224436" y="4306574"/>
            <a:ext cx="2941470" cy="288147"/>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dirty="0"/>
              <a:t>Índice de Ruralidad Comunal: 22,85 </a:t>
            </a:r>
          </a:p>
        </p:txBody>
      </p:sp>
      <p:pic>
        <p:nvPicPr>
          <p:cNvPr id="5" name="Imagen 4">
            <a:extLst>
              <a:ext uri="{FF2B5EF4-FFF2-40B4-BE49-F238E27FC236}">
                <a16:creationId xmlns:a16="http://schemas.microsoft.com/office/drawing/2014/main" id="{9F7AC063-C9BA-46C3-8CA2-CFE733A8CEC8}"/>
              </a:ext>
            </a:extLst>
          </p:cNvPr>
          <p:cNvPicPr>
            <a:picLocks noChangeAspect="1"/>
          </p:cNvPicPr>
          <p:nvPr/>
        </p:nvPicPr>
        <p:blipFill>
          <a:blip r:embed="rId4"/>
          <a:stretch>
            <a:fillRect/>
          </a:stretch>
        </p:blipFill>
        <p:spPr>
          <a:xfrm>
            <a:off x="70185" y="1453968"/>
            <a:ext cx="4095877" cy="1900907"/>
          </a:xfrm>
          <a:prstGeom prst="rect">
            <a:avLst/>
          </a:prstGeom>
        </p:spPr>
      </p:pic>
      <p:sp>
        <p:nvSpPr>
          <p:cNvPr id="36" name="Freeform 183">
            <a:extLst>
              <a:ext uri="{FF2B5EF4-FFF2-40B4-BE49-F238E27FC236}">
                <a16:creationId xmlns:a16="http://schemas.microsoft.com/office/drawing/2014/main" id="{860B8175-0D53-448F-A17C-D9D8EB3AEE7D}"/>
              </a:ext>
            </a:extLst>
          </p:cNvPr>
          <p:cNvSpPr>
            <a:spLocks noEditPoints="1"/>
          </p:cNvSpPr>
          <p:nvPr/>
        </p:nvSpPr>
        <p:spPr bwMode="auto">
          <a:xfrm>
            <a:off x="0" y="3638951"/>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3" name="CuadroTexto 2">
            <a:extLst>
              <a:ext uri="{FF2B5EF4-FFF2-40B4-BE49-F238E27FC236}">
                <a16:creationId xmlns:a16="http://schemas.microsoft.com/office/drawing/2014/main" id="{0455D1E8-A5E6-4577-B8E4-D860C0E107ED}"/>
              </a:ext>
            </a:extLst>
          </p:cNvPr>
          <p:cNvSpPr txBox="1"/>
          <p:nvPr/>
        </p:nvSpPr>
        <p:spPr>
          <a:xfrm>
            <a:off x="1537131" y="868474"/>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6" name="CuadroTexto 5">
            <a:extLst>
              <a:ext uri="{FF2B5EF4-FFF2-40B4-BE49-F238E27FC236}">
                <a16:creationId xmlns:a16="http://schemas.microsoft.com/office/drawing/2014/main" id="{EAEE826C-BA19-4839-95DE-D5094AD237BC}"/>
              </a:ext>
            </a:extLst>
          </p:cNvPr>
          <p:cNvSpPr txBox="1"/>
          <p:nvPr/>
        </p:nvSpPr>
        <p:spPr>
          <a:xfrm>
            <a:off x="197511" y="888447"/>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2" name="CuadroTexto 41">
            <a:extLst>
              <a:ext uri="{FF2B5EF4-FFF2-40B4-BE49-F238E27FC236}">
                <a16:creationId xmlns:a16="http://schemas.microsoft.com/office/drawing/2014/main" id="{28BF41F2-A8AF-4131-A89D-43A3E79BC340}"/>
              </a:ext>
            </a:extLst>
          </p:cNvPr>
          <p:cNvSpPr txBox="1"/>
          <p:nvPr/>
        </p:nvSpPr>
        <p:spPr>
          <a:xfrm>
            <a:off x="202727" y="3354875"/>
            <a:ext cx="2876550" cy="276999"/>
          </a:xfrm>
          <a:prstGeom prst="rect">
            <a:avLst/>
          </a:prstGeom>
          <a:noFill/>
        </p:spPr>
        <p:txBody>
          <a:bodyPr wrap="square">
            <a:spAutoFit/>
          </a:bodyPr>
          <a:lstStyle>
            <a:defPPr>
              <a:defRPr lang="es-CL"/>
            </a:defPPr>
            <a:lvl1pPr defTabSz="457200">
              <a:defRPr sz="1200" b="1">
                <a:solidFill>
                  <a:srgbClr val="9CBE5C"/>
                </a:solidFill>
              </a:defRPr>
            </a:lvl1pPr>
          </a:lstStyle>
          <a:p>
            <a:r>
              <a:rPr lang="es-CL" b="0" dirty="0">
                <a:highlight>
                  <a:srgbClr val="FFFF00"/>
                </a:highlight>
              </a:rPr>
              <a:t>Porcentaje de población rural</a:t>
            </a:r>
            <a:r>
              <a:rPr lang="es-CL" dirty="0">
                <a:highlight>
                  <a:srgbClr val="FFFF00"/>
                </a:highlight>
              </a:rPr>
              <a:t>: 0%</a:t>
            </a:r>
          </a:p>
        </p:txBody>
      </p:sp>
      <p:sp>
        <p:nvSpPr>
          <p:cNvPr id="46" name="CuadroTexto 45">
            <a:extLst>
              <a:ext uri="{FF2B5EF4-FFF2-40B4-BE49-F238E27FC236}">
                <a16:creationId xmlns:a16="http://schemas.microsoft.com/office/drawing/2014/main" id="{20FE8AE8-1B36-47D3-B511-816E50868374}"/>
              </a:ext>
            </a:extLst>
          </p:cNvPr>
          <p:cNvSpPr txBox="1"/>
          <p:nvPr/>
        </p:nvSpPr>
        <p:spPr>
          <a:xfrm>
            <a:off x="202727" y="3644466"/>
            <a:ext cx="3502498"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t>Porcentaje de ocupación en sectores primarios: 0,8%</a:t>
            </a:r>
          </a:p>
        </p:txBody>
      </p:sp>
      <p:sp>
        <p:nvSpPr>
          <p:cNvPr id="47" name="CuadroTexto 46">
            <a:extLst>
              <a:ext uri="{FF2B5EF4-FFF2-40B4-BE49-F238E27FC236}">
                <a16:creationId xmlns:a16="http://schemas.microsoft.com/office/drawing/2014/main" id="{15DC2BC6-2CCB-4C53-AD7D-1A4847B0B53D}"/>
              </a:ext>
            </a:extLst>
          </p:cNvPr>
          <p:cNvSpPr txBox="1"/>
          <p:nvPr/>
        </p:nvSpPr>
        <p:spPr>
          <a:xfrm>
            <a:off x="224436" y="3975520"/>
            <a:ext cx="2433039"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highlight>
                  <a:srgbClr val="FFFF00"/>
                </a:highlight>
              </a:rPr>
              <a:t>(Densidad poblacional: 5.795,26)</a:t>
            </a:r>
          </a:p>
        </p:txBody>
      </p:sp>
      <p:grpSp>
        <p:nvGrpSpPr>
          <p:cNvPr id="63" name="Grupo 62">
            <a:extLst>
              <a:ext uri="{FF2B5EF4-FFF2-40B4-BE49-F238E27FC236}">
                <a16:creationId xmlns:a16="http://schemas.microsoft.com/office/drawing/2014/main" id="{ABABA803-18E5-4C01-AC65-585C28033337}"/>
              </a:ext>
            </a:extLst>
          </p:cNvPr>
          <p:cNvGrpSpPr/>
          <p:nvPr/>
        </p:nvGrpSpPr>
        <p:grpSpPr>
          <a:xfrm>
            <a:off x="6187766" y="961279"/>
            <a:ext cx="1112689" cy="533401"/>
            <a:chOff x="7033762" y="4756275"/>
            <a:chExt cx="1437772" cy="723217"/>
          </a:xfrm>
        </p:grpSpPr>
        <p:sp>
          <p:nvSpPr>
            <p:cNvPr id="64" name="Bocadillo: ovalado 63">
              <a:extLst>
                <a:ext uri="{FF2B5EF4-FFF2-40B4-BE49-F238E27FC236}">
                  <a16:creationId xmlns:a16="http://schemas.microsoft.com/office/drawing/2014/main" id="{4791C1BE-C59A-40C2-86BF-C649DD09CB7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5" name="CuadroTexto 64">
              <a:extLst>
                <a:ext uri="{FF2B5EF4-FFF2-40B4-BE49-F238E27FC236}">
                  <a16:creationId xmlns:a16="http://schemas.microsoft.com/office/drawing/2014/main" id="{B82579E9-71E5-4F13-B86A-5A1FCF02561E}"/>
                </a:ext>
              </a:extLst>
            </p:cNvPr>
            <p:cNvSpPr txBox="1"/>
            <p:nvPr/>
          </p:nvSpPr>
          <p:spPr>
            <a:xfrm>
              <a:off x="7214235" y="4929997"/>
              <a:ext cx="1257299" cy="312976"/>
            </a:xfrm>
            <a:prstGeom prst="rect">
              <a:avLst/>
            </a:prstGeom>
            <a:noFill/>
          </p:spPr>
          <p:txBody>
            <a:bodyPr wrap="square" rtlCol="0">
              <a:spAutoFit/>
            </a:bodyPr>
            <a:lstStyle/>
            <a:p>
              <a:r>
                <a:rPr lang="es-CL" sz="900" dirty="0"/>
                <a:t>RANKING</a:t>
              </a:r>
            </a:p>
          </p:txBody>
        </p:sp>
      </p:grpSp>
      <p:pic>
        <p:nvPicPr>
          <p:cNvPr id="17" name="Imagen 16">
            <a:extLst>
              <a:ext uri="{FF2B5EF4-FFF2-40B4-BE49-F238E27FC236}">
                <a16:creationId xmlns:a16="http://schemas.microsoft.com/office/drawing/2014/main" id="{E85D0652-31CA-46B7-AC90-46B203D4D6EE}"/>
              </a:ext>
            </a:extLst>
          </p:cNvPr>
          <p:cNvPicPr>
            <a:picLocks noChangeAspect="1"/>
          </p:cNvPicPr>
          <p:nvPr/>
        </p:nvPicPr>
        <p:blipFill>
          <a:blip r:embed="rId5"/>
          <a:stretch>
            <a:fillRect/>
          </a:stretch>
        </p:blipFill>
        <p:spPr>
          <a:xfrm>
            <a:off x="7401691" y="1136268"/>
            <a:ext cx="4330923" cy="3511730"/>
          </a:xfrm>
          <a:prstGeom prst="rect">
            <a:avLst/>
          </a:prstGeom>
        </p:spPr>
      </p:pic>
      <p:pic>
        <p:nvPicPr>
          <p:cNvPr id="23" name="Imagen 22">
            <a:extLst>
              <a:ext uri="{FF2B5EF4-FFF2-40B4-BE49-F238E27FC236}">
                <a16:creationId xmlns:a16="http://schemas.microsoft.com/office/drawing/2014/main" id="{B20547E0-018C-4072-95A1-218ABABBF6E8}"/>
              </a:ext>
            </a:extLst>
          </p:cNvPr>
          <p:cNvPicPr>
            <a:picLocks noChangeAspect="1"/>
          </p:cNvPicPr>
          <p:nvPr/>
        </p:nvPicPr>
        <p:blipFill>
          <a:blip r:embed="rId6"/>
          <a:stretch>
            <a:fillRect/>
          </a:stretch>
        </p:blipFill>
        <p:spPr>
          <a:xfrm>
            <a:off x="5553800" y="1636718"/>
            <a:ext cx="1600282" cy="2502029"/>
          </a:xfrm>
          <a:prstGeom prst="rect">
            <a:avLst/>
          </a:prstGeom>
        </p:spPr>
      </p:pic>
      <p:pic>
        <p:nvPicPr>
          <p:cNvPr id="27" name="Imagen 26">
            <a:extLst>
              <a:ext uri="{FF2B5EF4-FFF2-40B4-BE49-F238E27FC236}">
                <a16:creationId xmlns:a16="http://schemas.microsoft.com/office/drawing/2014/main" id="{629B2FC2-B5E5-4BB8-A38B-2B3A3610A9B7}"/>
              </a:ext>
            </a:extLst>
          </p:cNvPr>
          <p:cNvPicPr>
            <a:picLocks noChangeAspect="1"/>
          </p:cNvPicPr>
          <p:nvPr/>
        </p:nvPicPr>
        <p:blipFill>
          <a:blip r:embed="rId7"/>
          <a:stretch>
            <a:fillRect/>
          </a:stretch>
        </p:blipFill>
        <p:spPr>
          <a:xfrm>
            <a:off x="5646728" y="4145824"/>
            <a:ext cx="1507354" cy="930466"/>
          </a:xfrm>
          <a:prstGeom prst="rect">
            <a:avLst/>
          </a:prstGeom>
        </p:spPr>
      </p:pic>
      <p:pic>
        <p:nvPicPr>
          <p:cNvPr id="29" name="Imagen 28">
            <a:extLst>
              <a:ext uri="{FF2B5EF4-FFF2-40B4-BE49-F238E27FC236}">
                <a16:creationId xmlns:a16="http://schemas.microsoft.com/office/drawing/2014/main" id="{93168D0F-625B-4BB0-94FF-ADC945E642A3}"/>
              </a:ext>
            </a:extLst>
          </p:cNvPr>
          <p:cNvPicPr>
            <a:picLocks noChangeAspect="1"/>
          </p:cNvPicPr>
          <p:nvPr/>
        </p:nvPicPr>
        <p:blipFill>
          <a:blip r:embed="rId8"/>
          <a:stretch>
            <a:fillRect/>
          </a:stretch>
        </p:blipFill>
        <p:spPr>
          <a:xfrm>
            <a:off x="4605221" y="4311916"/>
            <a:ext cx="1041507" cy="729056"/>
          </a:xfrm>
          <a:prstGeom prst="rect">
            <a:avLst/>
          </a:prstGeom>
        </p:spPr>
      </p:pic>
      <p:grpSp>
        <p:nvGrpSpPr>
          <p:cNvPr id="66" name="Grupo 65">
            <a:extLst>
              <a:ext uri="{FF2B5EF4-FFF2-40B4-BE49-F238E27FC236}">
                <a16:creationId xmlns:a16="http://schemas.microsoft.com/office/drawing/2014/main" id="{BE13B6F6-AA51-46CC-8F8C-54A2BE339013}"/>
              </a:ext>
            </a:extLst>
          </p:cNvPr>
          <p:cNvGrpSpPr/>
          <p:nvPr/>
        </p:nvGrpSpPr>
        <p:grpSpPr>
          <a:xfrm>
            <a:off x="4534044" y="3619460"/>
            <a:ext cx="1088200" cy="533401"/>
            <a:chOff x="7033762" y="4756275"/>
            <a:chExt cx="1406127" cy="723217"/>
          </a:xfrm>
        </p:grpSpPr>
        <p:sp>
          <p:nvSpPr>
            <p:cNvPr id="67" name="Bocadillo: ovalado 66">
              <a:extLst>
                <a:ext uri="{FF2B5EF4-FFF2-40B4-BE49-F238E27FC236}">
                  <a16:creationId xmlns:a16="http://schemas.microsoft.com/office/drawing/2014/main" id="{B2A12C98-45DA-46EA-B336-04B986724F5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8" name="CuadroTexto 67">
              <a:extLst>
                <a:ext uri="{FF2B5EF4-FFF2-40B4-BE49-F238E27FC236}">
                  <a16:creationId xmlns:a16="http://schemas.microsoft.com/office/drawing/2014/main" id="{33DCE573-4067-4835-A14A-139C0132C332}"/>
                </a:ext>
              </a:extLst>
            </p:cNvPr>
            <p:cNvSpPr txBox="1"/>
            <p:nvPr/>
          </p:nvSpPr>
          <p:spPr>
            <a:xfrm>
              <a:off x="7152696" y="4878339"/>
              <a:ext cx="1257300" cy="500762"/>
            </a:xfrm>
            <a:prstGeom prst="rect">
              <a:avLst/>
            </a:prstGeom>
            <a:noFill/>
          </p:spPr>
          <p:txBody>
            <a:bodyPr wrap="square" rtlCol="0">
              <a:spAutoFit/>
            </a:bodyPr>
            <a:lstStyle/>
            <a:p>
              <a:r>
                <a:rPr lang="es-CL" sz="900" dirty="0"/>
                <a:t>Orden inverso según leyenda</a:t>
              </a:r>
            </a:p>
          </p:txBody>
        </p:sp>
      </p:grpSp>
      <p:pic>
        <p:nvPicPr>
          <p:cNvPr id="30" name="Imagen 29" descr="Imagen que contiene dibujo&#10;&#10;Descripción generada automáticamente">
            <a:extLst>
              <a:ext uri="{FF2B5EF4-FFF2-40B4-BE49-F238E27FC236}">
                <a16:creationId xmlns:a16="http://schemas.microsoft.com/office/drawing/2014/main" id="{584DA72E-50C4-4708-BA0A-6E3AAD38A2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27126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5" name="Imagen 4">
            <a:extLst>
              <a:ext uri="{FF2B5EF4-FFF2-40B4-BE49-F238E27FC236}">
                <a16:creationId xmlns:a16="http://schemas.microsoft.com/office/drawing/2014/main" id="{A1ACAE65-765A-4004-A5B3-CFC21C6D4396}"/>
              </a:ext>
            </a:extLst>
          </p:cNvPr>
          <p:cNvPicPr>
            <a:picLocks noChangeAspect="1"/>
          </p:cNvPicPr>
          <p:nvPr/>
        </p:nvPicPr>
        <p:blipFill>
          <a:blip r:embed="rId4"/>
          <a:stretch>
            <a:fillRect/>
          </a:stretch>
        </p:blipFill>
        <p:spPr>
          <a:xfrm>
            <a:off x="3354854" y="1040573"/>
            <a:ext cx="2342267" cy="3002906"/>
          </a:xfrm>
          <a:prstGeom prst="rect">
            <a:avLst/>
          </a:prstGeom>
        </p:spPr>
      </p:pic>
      <p:sp>
        <p:nvSpPr>
          <p:cNvPr id="16" name="CuadroTexto 15">
            <a:extLst>
              <a:ext uri="{FF2B5EF4-FFF2-40B4-BE49-F238E27FC236}">
                <a16:creationId xmlns:a16="http://schemas.microsoft.com/office/drawing/2014/main" id="{0E7549A6-5D67-41EF-9516-CF2CCC68CBE0}"/>
              </a:ext>
            </a:extLst>
          </p:cNvPr>
          <p:cNvSpPr txBox="1"/>
          <p:nvPr/>
        </p:nvSpPr>
        <p:spPr>
          <a:xfrm>
            <a:off x="163204" y="1256995"/>
            <a:ext cx="2484283" cy="1384995"/>
          </a:xfrm>
          <a:prstGeom prst="rect">
            <a:avLst/>
          </a:prstGeom>
          <a:solidFill>
            <a:srgbClr val="FFFF00"/>
          </a:solidFill>
        </p:spPr>
        <p:txBody>
          <a:bodyPr wrap="square">
            <a:spAutoFit/>
          </a:bodyPr>
          <a:lstStyle/>
          <a:p>
            <a:r>
              <a:rPr lang="es-CL" sz="1200" dirty="0"/>
              <a:t>Escolaridad jefe hogar	8,8</a:t>
            </a:r>
          </a:p>
          <a:p>
            <a:r>
              <a:rPr lang="es-CL" sz="1200" dirty="0"/>
              <a:t>Asistencia ed. escolar	94%</a:t>
            </a:r>
          </a:p>
          <a:p>
            <a:r>
              <a:rPr lang="es-CL" sz="1200" dirty="0"/>
              <a:t>Asistencia a preescolar	51%</a:t>
            </a:r>
          </a:p>
          <a:p>
            <a:r>
              <a:rPr lang="es-CL" sz="1200" dirty="0"/>
              <a:t>Asistencia a ed. media	71%</a:t>
            </a:r>
          </a:p>
          <a:p>
            <a:r>
              <a:rPr lang="es-CL" sz="1200" dirty="0"/>
              <a:t>Ingreso a ed. superior	12%</a:t>
            </a:r>
          </a:p>
          <a:p>
            <a:r>
              <a:rPr lang="es-CL" sz="1200" dirty="0"/>
              <a:t>Ed. superior terminada	61%</a:t>
            </a:r>
          </a:p>
          <a:p>
            <a:r>
              <a:rPr lang="es-CL" sz="1200" dirty="0"/>
              <a:t>Esc. p. originarios	8,5</a:t>
            </a:r>
          </a:p>
        </p:txBody>
      </p:sp>
      <p:pic>
        <p:nvPicPr>
          <p:cNvPr id="9" name="Imagen 8">
            <a:extLst>
              <a:ext uri="{FF2B5EF4-FFF2-40B4-BE49-F238E27FC236}">
                <a16:creationId xmlns:a16="http://schemas.microsoft.com/office/drawing/2014/main" id="{CB811844-18B3-4904-B9FB-031335EFC5CD}"/>
              </a:ext>
            </a:extLst>
          </p:cNvPr>
          <p:cNvPicPr>
            <a:picLocks noChangeAspect="1"/>
          </p:cNvPicPr>
          <p:nvPr/>
        </p:nvPicPr>
        <p:blipFill>
          <a:blip r:embed="rId5"/>
          <a:stretch>
            <a:fillRect/>
          </a:stretch>
        </p:blipFill>
        <p:spPr>
          <a:xfrm>
            <a:off x="600075" y="4623615"/>
            <a:ext cx="4552950" cy="2195172"/>
          </a:xfrm>
          <a:prstGeom prst="rect">
            <a:avLst/>
          </a:prstGeom>
        </p:spPr>
      </p:pic>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Educación</a:t>
            </a:r>
          </a:p>
        </p:txBody>
      </p:sp>
      <p:pic>
        <p:nvPicPr>
          <p:cNvPr id="13" name="Imagen 12">
            <a:extLst>
              <a:ext uri="{FF2B5EF4-FFF2-40B4-BE49-F238E27FC236}">
                <a16:creationId xmlns:a16="http://schemas.microsoft.com/office/drawing/2014/main" id="{B488F2FB-8452-416B-AB87-6F1575AF0E8A}"/>
              </a:ext>
            </a:extLst>
          </p:cNvPr>
          <p:cNvPicPr>
            <a:picLocks noChangeAspect="1"/>
          </p:cNvPicPr>
          <p:nvPr/>
        </p:nvPicPr>
        <p:blipFill>
          <a:blip r:embed="rId6"/>
          <a:stretch>
            <a:fillRect/>
          </a:stretch>
        </p:blipFill>
        <p:spPr>
          <a:xfrm>
            <a:off x="5754232" y="4590998"/>
            <a:ext cx="4443321" cy="2230879"/>
          </a:xfrm>
          <a:prstGeom prst="rect">
            <a:avLst/>
          </a:prstGeom>
        </p:spPr>
      </p:pic>
      <p:grpSp>
        <p:nvGrpSpPr>
          <p:cNvPr id="23" name="Grupo 22">
            <a:extLst>
              <a:ext uri="{FF2B5EF4-FFF2-40B4-BE49-F238E27FC236}">
                <a16:creationId xmlns:a16="http://schemas.microsoft.com/office/drawing/2014/main" id="{3EDF744D-9760-4EAB-8010-E483DECF8920}"/>
              </a:ext>
            </a:extLst>
          </p:cNvPr>
          <p:cNvGrpSpPr/>
          <p:nvPr/>
        </p:nvGrpSpPr>
        <p:grpSpPr>
          <a:xfrm>
            <a:off x="5048394" y="4190960"/>
            <a:ext cx="1220188" cy="533401"/>
            <a:chOff x="7033762" y="4756275"/>
            <a:chExt cx="1406127" cy="723217"/>
          </a:xfrm>
        </p:grpSpPr>
        <p:sp>
          <p:nvSpPr>
            <p:cNvPr id="24" name="Bocadillo: ovalado 23">
              <a:extLst>
                <a:ext uri="{FF2B5EF4-FFF2-40B4-BE49-F238E27FC236}">
                  <a16:creationId xmlns:a16="http://schemas.microsoft.com/office/drawing/2014/main" id="{2114A9B6-F0FD-42F7-AA5C-A0AC7F5C262F}"/>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6CE8CC08-3444-4EF2-8A2E-2EE600710289}"/>
                </a:ext>
              </a:extLst>
            </p:cNvPr>
            <p:cNvSpPr txBox="1"/>
            <p:nvPr/>
          </p:nvSpPr>
          <p:spPr>
            <a:xfrm>
              <a:off x="7152696" y="4878339"/>
              <a:ext cx="1257300" cy="500762"/>
            </a:xfrm>
            <a:prstGeom prst="rect">
              <a:avLst/>
            </a:prstGeom>
            <a:noFill/>
          </p:spPr>
          <p:txBody>
            <a:bodyPr wrap="square" rtlCol="0">
              <a:spAutoFit/>
            </a:bodyPr>
            <a:lstStyle/>
            <a:p>
              <a:r>
                <a:rPr lang="es-CL" sz="900" dirty="0"/>
                <a:t>DATA EDUCACIÓN</a:t>
              </a:r>
            </a:p>
          </p:txBody>
        </p:sp>
      </p:grpSp>
      <p:pic>
        <p:nvPicPr>
          <p:cNvPr id="15" name="Imagen 14">
            <a:extLst>
              <a:ext uri="{FF2B5EF4-FFF2-40B4-BE49-F238E27FC236}">
                <a16:creationId xmlns:a16="http://schemas.microsoft.com/office/drawing/2014/main" id="{856378CA-57F6-47AF-8EA9-525E57E183B7}"/>
              </a:ext>
            </a:extLst>
          </p:cNvPr>
          <p:cNvPicPr>
            <a:picLocks noChangeAspect="1"/>
          </p:cNvPicPr>
          <p:nvPr/>
        </p:nvPicPr>
        <p:blipFill>
          <a:blip r:embed="rId7"/>
          <a:stretch>
            <a:fillRect/>
          </a:stretch>
        </p:blipFill>
        <p:spPr>
          <a:xfrm>
            <a:off x="5697121" y="859613"/>
            <a:ext cx="6369377" cy="2463927"/>
          </a:xfrm>
          <a:prstGeom prst="rect">
            <a:avLst/>
          </a:prstGeom>
        </p:spPr>
      </p:pic>
      <p:pic>
        <p:nvPicPr>
          <p:cNvPr id="20" name="Imagen 19">
            <a:extLst>
              <a:ext uri="{FF2B5EF4-FFF2-40B4-BE49-F238E27FC236}">
                <a16:creationId xmlns:a16="http://schemas.microsoft.com/office/drawing/2014/main" id="{F1F359EB-07FE-4230-92E9-55AFD17BECE9}"/>
              </a:ext>
            </a:extLst>
          </p:cNvPr>
          <p:cNvPicPr>
            <a:picLocks noChangeAspect="1"/>
          </p:cNvPicPr>
          <p:nvPr/>
        </p:nvPicPr>
        <p:blipFill>
          <a:blip r:embed="rId8"/>
          <a:stretch>
            <a:fillRect/>
          </a:stretch>
        </p:blipFill>
        <p:spPr>
          <a:xfrm>
            <a:off x="65763" y="2864263"/>
            <a:ext cx="3222196" cy="1527467"/>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id="{9DA4C2C6-EDFC-4044-8515-F7B09C3EDB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67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Empleo</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1" name="CuadroTexto 20">
            <a:extLst>
              <a:ext uri="{FF2B5EF4-FFF2-40B4-BE49-F238E27FC236}">
                <a16:creationId xmlns:a16="http://schemas.microsoft.com/office/drawing/2014/main" id="{70A22ADF-FC46-4B6B-9852-F7C6771FF987}"/>
              </a:ext>
            </a:extLst>
          </p:cNvPr>
          <p:cNvSpPr txBox="1"/>
          <p:nvPr/>
        </p:nvSpPr>
        <p:spPr>
          <a:xfrm>
            <a:off x="91766" y="5999481"/>
            <a:ext cx="6096000" cy="646331"/>
          </a:xfrm>
          <a:prstGeom prst="rect">
            <a:avLst/>
          </a:prstGeom>
          <a:noFill/>
        </p:spPr>
        <p:txBody>
          <a:bodyPr wrap="square">
            <a:spAutoFit/>
          </a:bodyPr>
          <a:lstStyle/>
          <a:p>
            <a:r>
              <a:rPr lang="es-CL" sz="1200" dirty="0"/>
              <a:t>(Es importante destacar que los datos de las preguntas de empleo de los censos no están diseñadas para generar tasas o indicadores como índices de desempleo u otros, por lo que no es aconsejable su comparación con encuestas sobre empleo.)</a:t>
            </a:r>
          </a:p>
        </p:txBody>
      </p:sp>
      <p:grpSp>
        <p:nvGrpSpPr>
          <p:cNvPr id="22" name="Grupo 21">
            <a:extLst>
              <a:ext uri="{FF2B5EF4-FFF2-40B4-BE49-F238E27FC236}">
                <a16:creationId xmlns:a16="http://schemas.microsoft.com/office/drawing/2014/main" id="{489C871E-93E5-431F-A29F-91C22B01876E}"/>
              </a:ext>
            </a:extLst>
          </p:cNvPr>
          <p:cNvGrpSpPr/>
          <p:nvPr/>
        </p:nvGrpSpPr>
        <p:grpSpPr>
          <a:xfrm>
            <a:off x="5048394" y="5314910"/>
            <a:ext cx="1220188" cy="533401"/>
            <a:chOff x="7033762" y="4756275"/>
            <a:chExt cx="1406127" cy="723217"/>
          </a:xfrm>
        </p:grpSpPr>
        <p:sp>
          <p:nvSpPr>
            <p:cNvPr id="26" name="Bocadillo: ovalado 25">
              <a:extLst>
                <a:ext uri="{FF2B5EF4-FFF2-40B4-BE49-F238E27FC236}">
                  <a16:creationId xmlns:a16="http://schemas.microsoft.com/office/drawing/2014/main" id="{DEC4803D-30E9-4F44-A076-4A403578385B}"/>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9EC4DD1F-83BC-4086-BA57-0806F0A73E33}"/>
                </a:ext>
              </a:extLst>
            </p:cNvPr>
            <p:cNvSpPr txBox="1"/>
            <p:nvPr/>
          </p:nvSpPr>
          <p:spPr>
            <a:xfrm>
              <a:off x="7152696" y="4878339"/>
              <a:ext cx="1257300" cy="500763"/>
            </a:xfrm>
            <a:prstGeom prst="rect">
              <a:avLst/>
            </a:prstGeom>
            <a:noFill/>
          </p:spPr>
          <p:txBody>
            <a:bodyPr wrap="square" rtlCol="0">
              <a:spAutoFit/>
            </a:bodyPr>
            <a:lstStyle/>
            <a:p>
              <a:r>
                <a:rPr lang="es-CL" sz="900" dirty="0">
                  <a:solidFill>
                    <a:srgbClr val="FF0000"/>
                  </a:solidFill>
                </a:rPr>
                <a:t>Ojo !!! Esto advierte el INE</a:t>
              </a:r>
            </a:p>
          </p:txBody>
        </p:sp>
      </p:grpSp>
      <p:sp>
        <p:nvSpPr>
          <p:cNvPr id="28" name="CuadroTexto 27">
            <a:extLst>
              <a:ext uri="{FF2B5EF4-FFF2-40B4-BE49-F238E27FC236}">
                <a16:creationId xmlns:a16="http://schemas.microsoft.com/office/drawing/2014/main" id="{D06DB35F-5499-41DA-80F0-7E12A93FFA7B}"/>
              </a:ext>
            </a:extLst>
          </p:cNvPr>
          <p:cNvSpPr txBox="1"/>
          <p:nvPr/>
        </p:nvSpPr>
        <p:spPr>
          <a:xfrm>
            <a:off x="91766" y="1321293"/>
            <a:ext cx="6096000" cy="830997"/>
          </a:xfrm>
          <a:prstGeom prst="rect">
            <a:avLst/>
          </a:prstGeom>
          <a:noFill/>
        </p:spPr>
        <p:txBody>
          <a:bodyPr wrap="square">
            <a:spAutoFit/>
          </a:bodyPr>
          <a:lstStyle/>
          <a:p>
            <a:r>
              <a:rPr lang="es-CL" sz="1200" b="1" dirty="0"/>
              <a:t>PEA:</a:t>
            </a:r>
            <a:r>
              <a:rPr lang="es-CL" sz="1200" dirty="0"/>
              <a:t> se encuentra compuesta por “personas de uno u otro sexo, (en edad de trabajar) que proporcionan la mano de obra para la producción de bienes y servicios económicos durante el período de referencia elegido para investigar las características económicas. Operacionalmente involucra tanto a ocupados como a desocupados”</a:t>
            </a:r>
          </a:p>
        </p:txBody>
      </p:sp>
      <p:sp>
        <p:nvSpPr>
          <p:cNvPr id="29" name="CuadroTexto 28">
            <a:extLst>
              <a:ext uri="{FF2B5EF4-FFF2-40B4-BE49-F238E27FC236}">
                <a16:creationId xmlns:a16="http://schemas.microsoft.com/office/drawing/2014/main" id="{1F81B29D-932B-4AE4-8CAA-D9DDC517D1C4}"/>
              </a:ext>
            </a:extLst>
          </p:cNvPr>
          <p:cNvSpPr txBox="1"/>
          <p:nvPr/>
        </p:nvSpPr>
        <p:spPr>
          <a:xfrm>
            <a:off x="91766" y="3261422"/>
            <a:ext cx="4937436" cy="1569660"/>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200" b="1">
                <a:solidFill>
                  <a:srgbClr val="388094"/>
                </a:solidFill>
              </a:defRPr>
            </a:lvl1pPr>
          </a:lstStyle>
          <a:p>
            <a:r>
              <a:rPr lang="es-CL" dirty="0"/>
              <a:t>Personas que Declaran trabajar  </a:t>
            </a:r>
            <a:r>
              <a:rPr lang="es-CL" b="0" dirty="0">
                <a:solidFill>
                  <a:schemeClr val="tx1"/>
                </a:solidFill>
              </a:rPr>
              <a:t>58%</a:t>
            </a:r>
          </a:p>
          <a:p>
            <a:r>
              <a:rPr lang="es-CL" dirty="0"/>
              <a:t>promedio de Edad de personas que declaran trabajar  </a:t>
            </a:r>
            <a:r>
              <a:rPr lang="es-CL" b="0" dirty="0">
                <a:solidFill>
                  <a:schemeClr val="tx1"/>
                </a:solidFill>
              </a:rPr>
              <a:t>41,2%</a:t>
            </a:r>
          </a:p>
          <a:p>
            <a:r>
              <a:rPr lang="es-CL" dirty="0"/>
              <a:t>Personas que Declaran trabajar  y que son Mujeres  </a:t>
            </a:r>
            <a:r>
              <a:rPr lang="es-CL" b="0" dirty="0">
                <a:solidFill>
                  <a:schemeClr val="tx1"/>
                </a:solidFill>
              </a:rPr>
              <a:t>40%</a:t>
            </a:r>
          </a:p>
          <a:p>
            <a:r>
              <a:rPr lang="es-CL" dirty="0"/>
              <a:t>Personas que Declaran trabajar y asistir a la educación formal   </a:t>
            </a:r>
            <a:r>
              <a:rPr lang="es-CL" b="0" dirty="0">
                <a:solidFill>
                  <a:schemeClr val="tx1"/>
                </a:solidFill>
              </a:rPr>
              <a:t>8%</a:t>
            </a:r>
          </a:p>
          <a:p>
            <a:r>
              <a:rPr lang="es-CL" dirty="0"/>
              <a:t>Años de Escolaridad promedio de las personas que declaran trabajar </a:t>
            </a:r>
            <a:r>
              <a:rPr lang="es-CL" b="0" dirty="0">
                <a:solidFill>
                  <a:schemeClr val="tx1"/>
                </a:solidFill>
              </a:rPr>
              <a:t>10,2%</a:t>
            </a:r>
          </a:p>
          <a:p>
            <a:r>
              <a:rPr lang="es-CL" dirty="0"/>
              <a:t>Personas que trabajan en el Sector Económico primario  </a:t>
            </a:r>
            <a:r>
              <a:rPr lang="es-CL" b="0" dirty="0">
                <a:solidFill>
                  <a:schemeClr val="tx1"/>
                </a:solidFill>
              </a:rPr>
              <a:t>1%</a:t>
            </a:r>
          </a:p>
          <a:p>
            <a:r>
              <a:rPr lang="es-CL" dirty="0"/>
              <a:t>Personas que trabajan en el Sector Económico secundario	</a:t>
            </a:r>
            <a:r>
              <a:rPr lang="es-CL" b="0" dirty="0">
                <a:solidFill>
                  <a:schemeClr val="tx1"/>
                </a:solidFill>
              </a:rPr>
              <a:t>9%</a:t>
            </a:r>
          </a:p>
          <a:p>
            <a:r>
              <a:rPr lang="es-CL" dirty="0"/>
              <a:t>Personas que trabajan en el Sector Económico terciario </a:t>
            </a:r>
            <a:r>
              <a:rPr lang="es-CL" b="0" dirty="0">
                <a:solidFill>
                  <a:schemeClr val="tx1"/>
                </a:solidFill>
              </a:rPr>
              <a:t>90%</a:t>
            </a:r>
          </a:p>
        </p:txBody>
      </p:sp>
      <p:pic>
        <p:nvPicPr>
          <p:cNvPr id="11" name="Imagen 10">
            <a:extLst>
              <a:ext uri="{FF2B5EF4-FFF2-40B4-BE49-F238E27FC236}">
                <a16:creationId xmlns:a16="http://schemas.microsoft.com/office/drawing/2014/main" id="{5BF99682-FC0C-4DD0-A8D9-1F93F38CA9BF}"/>
              </a:ext>
            </a:extLst>
          </p:cNvPr>
          <p:cNvPicPr>
            <a:picLocks noChangeAspect="1"/>
          </p:cNvPicPr>
          <p:nvPr/>
        </p:nvPicPr>
        <p:blipFill rotWithShape="1">
          <a:blip r:embed="rId5"/>
          <a:srcRect t="12653"/>
          <a:stretch/>
        </p:blipFill>
        <p:spPr>
          <a:xfrm>
            <a:off x="6561195" y="1434671"/>
            <a:ext cx="5539039" cy="3595187"/>
          </a:xfrm>
          <a:prstGeom prst="rect">
            <a:avLst/>
          </a:prstGeom>
        </p:spPr>
      </p:pic>
      <p:sp>
        <p:nvSpPr>
          <p:cNvPr id="34" name="CuadroTexto 33">
            <a:extLst>
              <a:ext uri="{FF2B5EF4-FFF2-40B4-BE49-F238E27FC236}">
                <a16:creationId xmlns:a16="http://schemas.microsoft.com/office/drawing/2014/main" id="{C95A878A-5A40-4CEA-8217-BC4598480CC7}"/>
              </a:ext>
            </a:extLst>
          </p:cNvPr>
          <p:cNvSpPr txBox="1"/>
          <p:nvPr/>
        </p:nvSpPr>
        <p:spPr>
          <a:xfrm>
            <a:off x="59355" y="2153043"/>
            <a:ext cx="6096000" cy="600164"/>
          </a:xfrm>
          <a:prstGeom prst="rect">
            <a:avLst/>
          </a:prstGeom>
          <a:noFill/>
        </p:spPr>
        <p:txBody>
          <a:bodyPr wrap="square">
            <a:spAutoFit/>
          </a:bodyPr>
          <a:lstStyle/>
          <a:p>
            <a:r>
              <a:rPr lang="es-CL" sz="1100" dirty="0"/>
              <a:t>Se calcula como el cociente entre la población económicamente activa y la población total, expresada en términos porcentuales (por eso se multiplica por 100). </a:t>
            </a:r>
            <a:r>
              <a:rPr lang="es-CL" sz="1100" i="1" dirty="0"/>
              <a:t>Así por ejemplo, si la TA es de 45%, entonces quiere decir que de cada 100 personas de la población total, 45 pertenecen a la PEA.</a:t>
            </a:r>
          </a:p>
        </p:txBody>
      </p:sp>
    </p:spTree>
    <p:extLst>
      <p:ext uri="{BB962C8B-B14F-4D97-AF65-F5344CB8AC3E}">
        <p14:creationId xmlns:p14="http://schemas.microsoft.com/office/powerpoint/2010/main" val="5288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2528887" cy="307777"/>
          </a:xfrm>
          <a:prstGeom prst="rect">
            <a:avLst/>
          </a:prstGeom>
          <a:noFill/>
          <a:ln>
            <a:solidFill>
              <a:schemeClr val="accent4"/>
            </a:solidFill>
          </a:ln>
        </p:spPr>
        <p:txBody>
          <a:bodyPr wrap="square">
            <a:spAutoFit/>
          </a:bodyPr>
          <a:lstStyle/>
          <a:p>
            <a:pPr algn="ctr"/>
            <a:r>
              <a:rPr lang="es-CL" sz="1400" dirty="0"/>
              <a:t>Ingresos Monetarios</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BD26F46C-03E0-4B97-8F56-84F6E5DBED7B}"/>
              </a:ext>
            </a:extLst>
          </p:cNvPr>
          <p:cNvPicPr>
            <a:picLocks noChangeAspect="1"/>
          </p:cNvPicPr>
          <p:nvPr/>
        </p:nvPicPr>
        <p:blipFill>
          <a:blip r:embed="rId5"/>
          <a:stretch>
            <a:fillRect/>
          </a:stretch>
        </p:blipFill>
        <p:spPr>
          <a:xfrm>
            <a:off x="6662387" y="2028340"/>
            <a:ext cx="4767717" cy="2346376"/>
          </a:xfrm>
          <a:prstGeom prst="rect">
            <a:avLst/>
          </a:prstGeom>
        </p:spPr>
      </p:pic>
      <p:pic>
        <p:nvPicPr>
          <p:cNvPr id="6" name="Imagen 5">
            <a:extLst>
              <a:ext uri="{FF2B5EF4-FFF2-40B4-BE49-F238E27FC236}">
                <a16:creationId xmlns:a16="http://schemas.microsoft.com/office/drawing/2014/main" id="{BEDB4904-3432-43D4-8B9D-67B1CA1F3A1F}"/>
              </a:ext>
            </a:extLst>
          </p:cNvPr>
          <p:cNvPicPr>
            <a:picLocks noChangeAspect="1"/>
          </p:cNvPicPr>
          <p:nvPr/>
        </p:nvPicPr>
        <p:blipFill>
          <a:blip r:embed="rId6"/>
          <a:stretch>
            <a:fillRect/>
          </a:stretch>
        </p:blipFill>
        <p:spPr>
          <a:xfrm>
            <a:off x="820235" y="2043729"/>
            <a:ext cx="4767717" cy="2309362"/>
          </a:xfrm>
          <a:prstGeom prst="rect">
            <a:avLst/>
          </a:prstGeom>
        </p:spPr>
      </p:pic>
      <p:sp>
        <p:nvSpPr>
          <p:cNvPr id="23" name="CuadroTexto 22">
            <a:extLst>
              <a:ext uri="{FF2B5EF4-FFF2-40B4-BE49-F238E27FC236}">
                <a16:creationId xmlns:a16="http://schemas.microsoft.com/office/drawing/2014/main" id="{E351A09A-1234-455D-8F91-0EADE93695A8}"/>
              </a:ext>
            </a:extLst>
          </p:cNvPr>
          <p:cNvSpPr txBox="1"/>
          <p:nvPr/>
        </p:nvSpPr>
        <p:spPr>
          <a:xfrm>
            <a:off x="820235" y="1583564"/>
            <a:ext cx="3380290" cy="369332"/>
          </a:xfrm>
          <a:prstGeom prst="rect">
            <a:avLst/>
          </a:prstGeom>
          <a:noFill/>
        </p:spPr>
        <p:txBody>
          <a:bodyPr wrap="square">
            <a:spAutoFit/>
          </a:bodyPr>
          <a:lstStyle/>
          <a:p>
            <a:r>
              <a:rPr lang="es-CL" dirty="0"/>
              <a:t> Ingreso autónomo del hogar</a:t>
            </a:r>
          </a:p>
        </p:txBody>
      </p:sp>
      <p:sp>
        <p:nvSpPr>
          <p:cNvPr id="24" name="CuadroTexto 23">
            <a:extLst>
              <a:ext uri="{FF2B5EF4-FFF2-40B4-BE49-F238E27FC236}">
                <a16:creationId xmlns:a16="http://schemas.microsoft.com/office/drawing/2014/main" id="{34812ECB-057F-434F-803D-B8F9A3CECCB0}"/>
              </a:ext>
            </a:extLst>
          </p:cNvPr>
          <p:cNvSpPr txBox="1"/>
          <p:nvPr/>
        </p:nvSpPr>
        <p:spPr>
          <a:xfrm>
            <a:off x="6543675" y="1547951"/>
            <a:ext cx="3048000" cy="376639"/>
          </a:xfrm>
          <a:prstGeom prst="rect">
            <a:avLst/>
          </a:prstGeom>
          <a:noFill/>
        </p:spPr>
        <p:txBody>
          <a:bodyPr wrap="square">
            <a:spAutoFit/>
          </a:bodyPr>
          <a:lstStyle/>
          <a:p>
            <a:r>
              <a:rPr lang="es-CL" dirty="0"/>
              <a:t> Ingreso monetario del hogar</a:t>
            </a:r>
          </a:p>
        </p:txBody>
      </p:sp>
    </p:spTree>
    <p:extLst>
      <p:ext uri="{BB962C8B-B14F-4D97-AF65-F5344CB8AC3E}">
        <p14:creationId xmlns:p14="http://schemas.microsoft.com/office/powerpoint/2010/main" val="18715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76999"/>
          </a:xfrm>
          <a:prstGeom prst="rect">
            <a:avLst/>
          </a:prstGeom>
          <a:solidFill>
            <a:schemeClr val="accent4"/>
          </a:solidFill>
        </p:spPr>
        <p:txBody>
          <a:bodyPr wrap="square">
            <a:spAutoFit/>
          </a:bodyPr>
          <a:lstStyle/>
          <a:p>
            <a:pPr algn="ctr"/>
            <a:r>
              <a:rPr lang="es-CL" sz="1200" b="1" dirty="0"/>
              <a:t>Hogar y vivienda</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2" name="CuadroTexto 11">
            <a:extLst>
              <a:ext uri="{FF2B5EF4-FFF2-40B4-BE49-F238E27FC236}">
                <a16:creationId xmlns:a16="http://schemas.microsoft.com/office/drawing/2014/main" id="{2F14E5C3-6991-4BAD-B80B-E1DB5424582E}"/>
              </a:ext>
            </a:extLst>
          </p:cNvPr>
          <p:cNvSpPr txBox="1"/>
          <p:nvPr/>
        </p:nvSpPr>
        <p:spPr>
          <a:xfrm>
            <a:off x="17777" y="1176544"/>
            <a:ext cx="2538027" cy="1200329"/>
          </a:xfrm>
          <a:prstGeom prst="rect">
            <a:avLst/>
          </a:prstGeom>
          <a:noFill/>
        </p:spPr>
        <p:txBody>
          <a:bodyPr wrap="square">
            <a:spAutoFit/>
          </a:bodyPr>
          <a:lstStyle/>
          <a:p>
            <a:pPr defTabSz="457200"/>
            <a:r>
              <a:rPr lang="es-CL" sz="1200" b="1" dirty="0">
                <a:solidFill>
                  <a:srgbClr val="388094"/>
                </a:solidFill>
              </a:rPr>
              <a:t>Cantidad de hogares	</a:t>
            </a:r>
            <a:r>
              <a:rPr lang="es-CL" sz="1200" dirty="0"/>
              <a:t>2.238.179</a:t>
            </a:r>
          </a:p>
          <a:p>
            <a:pPr defTabSz="457200"/>
            <a:r>
              <a:rPr lang="es-CL" sz="1200" b="1" dirty="0">
                <a:solidFill>
                  <a:srgbClr val="388094"/>
                </a:solidFill>
              </a:rPr>
              <a:t>Viv. con más de 1 hogar </a:t>
            </a:r>
            <a:r>
              <a:rPr lang="es-CL" sz="1200" dirty="0"/>
              <a:t>2%</a:t>
            </a:r>
          </a:p>
          <a:p>
            <a:pPr defTabSz="457200"/>
            <a:r>
              <a:rPr lang="es-CL" sz="1200" b="1" dirty="0">
                <a:solidFill>
                  <a:srgbClr val="388094"/>
                </a:solidFill>
              </a:rPr>
              <a:t>Tamaño de hogares	</a:t>
            </a:r>
            <a:r>
              <a:rPr lang="es-CL" sz="1200" dirty="0"/>
              <a:t>3,1</a:t>
            </a:r>
          </a:p>
          <a:p>
            <a:pPr defTabSz="457200"/>
            <a:r>
              <a:rPr lang="es-CL" sz="1200" b="1" dirty="0">
                <a:solidFill>
                  <a:srgbClr val="388094"/>
                </a:solidFill>
              </a:rPr>
              <a:t>Jefas de hogar	 </a:t>
            </a:r>
            <a:r>
              <a:rPr lang="es-CL" sz="1200" dirty="0"/>
              <a:t>43%</a:t>
            </a:r>
          </a:p>
          <a:p>
            <a:pPr defTabSz="457200"/>
            <a:r>
              <a:rPr lang="es-CL" sz="1200" b="1" dirty="0">
                <a:solidFill>
                  <a:srgbClr val="388094"/>
                </a:solidFill>
              </a:rPr>
              <a:t>Hogares p. originarios </a:t>
            </a:r>
            <a:r>
              <a:rPr lang="es-CL" sz="1200" dirty="0"/>
              <a:t>16%</a:t>
            </a:r>
          </a:p>
          <a:p>
            <a:pPr defTabSz="457200"/>
            <a:r>
              <a:rPr lang="es-CL" sz="1200" b="1" dirty="0">
                <a:solidFill>
                  <a:srgbClr val="388094"/>
                </a:solidFill>
              </a:rPr>
              <a:t>Hogares con migrantes </a:t>
            </a:r>
            <a:r>
              <a:rPr lang="es-CL" sz="1200" dirty="0"/>
              <a:t>11%</a:t>
            </a:r>
          </a:p>
        </p:txBody>
      </p:sp>
      <p:sp>
        <p:nvSpPr>
          <p:cNvPr id="14" name="CuadroTexto 13">
            <a:extLst>
              <a:ext uri="{FF2B5EF4-FFF2-40B4-BE49-F238E27FC236}">
                <a16:creationId xmlns:a16="http://schemas.microsoft.com/office/drawing/2014/main" id="{43878935-7A81-4D0D-8F73-8DC44825FC59}"/>
              </a:ext>
            </a:extLst>
          </p:cNvPr>
          <p:cNvSpPr txBox="1"/>
          <p:nvPr/>
        </p:nvSpPr>
        <p:spPr>
          <a:xfrm>
            <a:off x="7621" y="2368379"/>
            <a:ext cx="2018506" cy="1200329"/>
          </a:xfrm>
          <a:prstGeom prst="rect">
            <a:avLst/>
          </a:prstGeom>
          <a:noFill/>
        </p:spPr>
        <p:txBody>
          <a:bodyPr wrap="square">
            <a:spAutoFit/>
          </a:bodyPr>
          <a:lstStyle>
            <a:defPPr>
              <a:defRPr lang="es-CL"/>
            </a:defPPr>
            <a:lvl1pPr defTabSz="457200">
              <a:defRPr sz="1200" b="1">
                <a:solidFill>
                  <a:srgbClr val="388094"/>
                </a:solidFill>
              </a:defRPr>
            </a:lvl1pPr>
          </a:lstStyle>
          <a:p>
            <a:r>
              <a:rPr lang="es-CL" dirty="0"/>
              <a:t>Viviendas desocupadas </a:t>
            </a:r>
            <a:r>
              <a:rPr lang="es-CL" b="0" dirty="0">
                <a:solidFill>
                  <a:schemeClr val="tx1"/>
                </a:solidFill>
              </a:rPr>
              <a:t>5%</a:t>
            </a:r>
          </a:p>
          <a:p>
            <a:r>
              <a:rPr lang="es-CL" dirty="0"/>
              <a:t>Hacinamiento	</a:t>
            </a:r>
            <a:r>
              <a:rPr lang="es-CL" b="0" dirty="0">
                <a:solidFill>
                  <a:schemeClr val="tx1"/>
                </a:solidFill>
              </a:rPr>
              <a:t>8%</a:t>
            </a:r>
          </a:p>
          <a:p>
            <a:r>
              <a:rPr lang="es-CL" dirty="0"/>
              <a:t>Red pública de agua	</a:t>
            </a:r>
            <a:r>
              <a:rPr lang="es-CL" b="0" dirty="0">
                <a:solidFill>
                  <a:schemeClr val="tx1"/>
                </a:solidFill>
              </a:rPr>
              <a:t>98%</a:t>
            </a:r>
          </a:p>
          <a:p>
            <a:r>
              <a:rPr lang="es-CL" dirty="0"/>
              <a:t>IM Aceptable	</a:t>
            </a:r>
            <a:r>
              <a:rPr lang="es-CL" b="0" dirty="0">
                <a:solidFill>
                  <a:schemeClr val="tx1"/>
                </a:solidFill>
              </a:rPr>
              <a:t>89%</a:t>
            </a:r>
          </a:p>
          <a:p>
            <a:r>
              <a:rPr lang="es-CL" dirty="0"/>
              <a:t>IM Recuperable </a:t>
            </a:r>
            <a:r>
              <a:rPr lang="es-CL" b="0" dirty="0">
                <a:solidFill>
                  <a:schemeClr val="tx1"/>
                </a:solidFill>
              </a:rPr>
              <a:t>11%</a:t>
            </a:r>
          </a:p>
          <a:p>
            <a:r>
              <a:rPr lang="es-CL" dirty="0"/>
              <a:t>IM Irrecuperable </a:t>
            </a:r>
            <a:r>
              <a:rPr lang="es-CL" b="0" dirty="0">
                <a:solidFill>
                  <a:schemeClr val="tx1"/>
                </a:solidFill>
              </a:rPr>
              <a:t>0%</a:t>
            </a:r>
          </a:p>
        </p:txBody>
      </p:sp>
      <p:sp>
        <p:nvSpPr>
          <p:cNvPr id="9" name="CuadroTexto 8">
            <a:extLst>
              <a:ext uri="{FF2B5EF4-FFF2-40B4-BE49-F238E27FC236}">
                <a16:creationId xmlns:a16="http://schemas.microsoft.com/office/drawing/2014/main" id="{0CA67A30-3CE3-4C86-B05D-CFE549AF6917}"/>
              </a:ext>
            </a:extLst>
          </p:cNvPr>
          <p:cNvSpPr txBox="1"/>
          <p:nvPr/>
        </p:nvSpPr>
        <p:spPr>
          <a:xfrm>
            <a:off x="2762934" y="2731673"/>
            <a:ext cx="2171015" cy="600164"/>
          </a:xfrm>
          <a:prstGeom prst="rect">
            <a:avLst/>
          </a:prstGeom>
          <a:noFill/>
        </p:spPr>
        <p:txBody>
          <a:bodyPr wrap="square" rtlCol="0">
            <a:spAutoFit/>
          </a:bodyPr>
          <a:lstStyle/>
          <a:p>
            <a:r>
              <a:rPr lang="es-CL" sz="1100" dirty="0"/>
              <a:t>Tipo de Pared</a:t>
            </a:r>
          </a:p>
          <a:p>
            <a:r>
              <a:rPr lang="es-CL" sz="1100" dirty="0"/>
              <a:t>Tipo de Techo</a:t>
            </a:r>
          </a:p>
          <a:p>
            <a:r>
              <a:rPr lang="es-CL" sz="1100" dirty="0"/>
              <a:t>Tipo de Piso</a:t>
            </a:r>
          </a:p>
        </p:txBody>
      </p:sp>
      <p:cxnSp>
        <p:nvCxnSpPr>
          <p:cNvPr id="11" name="Conector: angular 10">
            <a:extLst>
              <a:ext uri="{FF2B5EF4-FFF2-40B4-BE49-F238E27FC236}">
                <a16:creationId xmlns:a16="http://schemas.microsoft.com/office/drawing/2014/main" id="{1A25BCA2-E22C-4310-A6D0-3B5DAC8D08E1}"/>
              </a:ext>
            </a:extLst>
          </p:cNvPr>
          <p:cNvCxnSpPr>
            <a:cxnSpLocks/>
          </p:cNvCxnSpPr>
          <p:nvPr/>
        </p:nvCxnSpPr>
        <p:spPr>
          <a:xfrm flipV="1">
            <a:off x="1350645" y="2827986"/>
            <a:ext cx="1412289" cy="260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9DA7D6CD-68C2-4AA5-8D5D-F428E7956275}"/>
              </a:ext>
            </a:extLst>
          </p:cNvPr>
          <p:cNvCxnSpPr>
            <a:cxnSpLocks/>
            <a:endCxn id="9" idx="1"/>
          </p:cNvCxnSpPr>
          <p:nvPr/>
        </p:nvCxnSpPr>
        <p:spPr>
          <a:xfrm flipV="1">
            <a:off x="1350645" y="3031755"/>
            <a:ext cx="1412289" cy="8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FFDF79F4-3CEB-4B2C-ADD8-19C1CD7775DE}"/>
              </a:ext>
            </a:extLst>
          </p:cNvPr>
          <p:cNvCxnSpPr>
            <a:cxnSpLocks/>
          </p:cNvCxnSpPr>
          <p:nvPr/>
        </p:nvCxnSpPr>
        <p:spPr>
          <a:xfrm>
            <a:off x="1417320" y="3133076"/>
            <a:ext cx="1345614" cy="101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718C384C-842C-4DF5-B7F2-2D600416F354}"/>
              </a:ext>
            </a:extLst>
          </p:cNvPr>
          <p:cNvPicPr>
            <a:picLocks noChangeAspect="1"/>
          </p:cNvPicPr>
          <p:nvPr/>
        </p:nvPicPr>
        <p:blipFill>
          <a:blip r:embed="rId5"/>
          <a:stretch>
            <a:fillRect/>
          </a:stretch>
        </p:blipFill>
        <p:spPr>
          <a:xfrm>
            <a:off x="3814955" y="716174"/>
            <a:ext cx="8369424" cy="4588992"/>
          </a:xfrm>
          <a:prstGeom prst="rect">
            <a:avLst/>
          </a:prstGeom>
        </p:spPr>
      </p:pic>
      <p:pic>
        <p:nvPicPr>
          <p:cNvPr id="28" name="Imagen 27">
            <a:extLst>
              <a:ext uri="{FF2B5EF4-FFF2-40B4-BE49-F238E27FC236}">
                <a16:creationId xmlns:a16="http://schemas.microsoft.com/office/drawing/2014/main" id="{90DA0207-50D2-44ED-8939-A203EFE5B63D}"/>
              </a:ext>
            </a:extLst>
          </p:cNvPr>
          <p:cNvPicPr>
            <a:picLocks noChangeAspect="1"/>
          </p:cNvPicPr>
          <p:nvPr/>
        </p:nvPicPr>
        <p:blipFill>
          <a:blip r:embed="rId6"/>
          <a:stretch>
            <a:fillRect/>
          </a:stretch>
        </p:blipFill>
        <p:spPr>
          <a:xfrm>
            <a:off x="70063" y="3863600"/>
            <a:ext cx="2707815" cy="2977697"/>
          </a:xfrm>
          <a:prstGeom prst="rect">
            <a:avLst/>
          </a:prstGeom>
        </p:spPr>
      </p:pic>
      <p:sp>
        <p:nvSpPr>
          <p:cNvPr id="30" name="CuadroTexto 29">
            <a:extLst>
              <a:ext uri="{FF2B5EF4-FFF2-40B4-BE49-F238E27FC236}">
                <a16:creationId xmlns:a16="http://schemas.microsoft.com/office/drawing/2014/main" id="{938F83E9-DA8A-43F6-A87C-C7E0FD26A0D0}"/>
              </a:ext>
            </a:extLst>
          </p:cNvPr>
          <p:cNvSpPr txBox="1"/>
          <p:nvPr/>
        </p:nvSpPr>
        <p:spPr>
          <a:xfrm>
            <a:off x="3427888" y="5680161"/>
            <a:ext cx="6096000" cy="923330"/>
          </a:xfrm>
          <a:prstGeom prst="rect">
            <a:avLst/>
          </a:prstGeom>
          <a:solidFill>
            <a:schemeClr val="bg2">
              <a:lumMod val="90000"/>
            </a:schemeClr>
          </a:solidFill>
        </p:spPr>
        <p:txBody>
          <a:bodyPr wrap="square">
            <a:spAutoFit/>
          </a:bodyPr>
          <a:lstStyle/>
          <a:p>
            <a:r>
              <a:rPr lang="es-CL" dirty="0">
                <a:solidFill>
                  <a:srgbClr val="FFFF00"/>
                </a:solidFill>
              </a:rPr>
              <a:t>El indicador de hacinamiento es la razón entre el número de personas residentes en la vivienda y el número de dormitorios de la misma. </a:t>
            </a:r>
          </a:p>
        </p:txBody>
      </p:sp>
    </p:spTree>
    <p:extLst>
      <p:ext uri="{BB962C8B-B14F-4D97-AF65-F5344CB8AC3E}">
        <p14:creationId xmlns:p14="http://schemas.microsoft.com/office/powerpoint/2010/main" val="7478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29509</TotalTime>
  <Words>2982</Words>
  <Application>Microsoft Office PowerPoint</Application>
  <PresentationFormat>Panorámica</PresentationFormat>
  <Paragraphs>343</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Calibri Light</vt:lpstr>
      <vt:lpstr>gobCL</vt:lpstr>
      <vt:lpstr>Open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Holmgren</dc:creator>
  <cp:lastModifiedBy>Astrid Holmgren</cp:lastModifiedBy>
  <cp:revision>147</cp:revision>
  <dcterms:created xsi:type="dcterms:W3CDTF">2020-09-05T22:50:56Z</dcterms:created>
  <dcterms:modified xsi:type="dcterms:W3CDTF">2020-10-14T11:13:54Z</dcterms:modified>
</cp:coreProperties>
</file>